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414" r:id="rId3"/>
    <p:sldId id="408" r:id="rId4"/>
    <p:sldId id="415" r:id="rId5"/>
    <p:sldId id="416" r:id="rId6"/>
    <p:sldId id="409" r:id="rId7"/>
    <p:sldId id="410" r:id="rId8"/>
    <p:sldId id="417" r:id="rId9"/>
    <p:sldId id="418" r:id="rId10"/>
    <p:sldId id="419" r:id="rId11"/>
    <p:sldId id="420" r:id="rId12"/>
    <p:sldId id="421" r:id="rId13"/>
    <p:sldId id="422" r:id="rId14"/>
    <p:sldId id="375" r:id="rId15"/>
    <p:sldId id="413" r:id="rId16"/>
    <p:sldId id="263" r:id="rId17"/>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3" d="100"/>
          <a:sy n="73" d="100"/>
        </p:scale>
        <p:origin x="67" y="384"/>
      </p:cViewPr>
      <p:guideLst>
        <p:guide orient="horz" pos="123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FCAD1-FEBA-4127-9596-4B50C522B827}" type="datetimeFigureOut">
              <a:rPr lang="de-CH" smtClean="0"/>
              <a:t>02.12.2019</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18659-F2A4-4BB1-9D1F-5C3CD847B6E9}" type="slidenum">
              <a:rPr lang="de-CH" smtClean="0"/>
              <a:t>‹Nr.›</a:t>
            </a:fld>
            <a:endParaRPr lang="de-CH"/>
          </a:p>
        </p:txBody>
      </p:sp>
    </p:spTree>
    <p:extLst>
      <p:ext uri="{BB962C8B-B14F-4D97-AF65-F5344CB8AC3E}">
        <p14:creationId xmlns:p14="http://schemas.microsoft.com/office/powerpoint/2010/main" val="17394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EA18659-F2A4-4BB1-9D1F-5C3CD847B6E9}" type="slidenum">
              <a:rPr lang="de-CH" smtClean="0"/>
              <a:t>1</a:t>
            </a:fld>
            <a:endParaRPr lang="de-CH"/>
          </a:p>
        </p:txBody>
      </p:sp>
    </p:spTree>
    <p:extLst>
      <p:ext uri="{BB962C8B-B14F-4D97-AF65-F5344CB8AC3E}">
        <p14:creationId xmlns:p14="http://schemas.microsoft.com/office/powerpoint/2010/main" val="219134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10</a:t>
            </a:fld>
            <a:endParaRPr lang="de-DE"/>
          </a:p>
        </p:txBody>
      </p:sp>
    </p:spTree>
    <p:extLst>
      <p:ext uri="{BB962C8B-B14F-4D97-AF65-F5344CB8AC3E}">
        <p14:creationId xmlns:p14="http://schemas.microsoft.com/office/powerpoint/2010/main" val="39764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11</a:t>
            </a:fld>
            <a:endParaRPr lang="de-DE"/>
          </a:p>
        </p:txBody>
      </p:sp>
    </p:spTree>
    <p:extLst>
      <p:ext uri="{BB962C8B-B14F-4D97-AF65-F5344CB8AC3E}">
        <p14:creationId xmlns:p14="http://schemas.microsoft.com/office/powerpoint/2010/main" val="3541060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12</a:t>
            </a:fld>
            <a:endParaRPr lang="de-DE"/>
          </a:p>
        </p:txBody>
      </p:sp>
    </p:spTree>
    <p:extLst>
      <p:ext uri="{BB962C8B-B14F-4D97-AF65-F5344CB8AC3E}">
        <p14:creationId xmlns:p14="http://schemas.microsoft.com/office/powerpoint/2010/main" val="1831668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13</a:t>
            </a:fld>
            <a:endParaRPr lang="de-DE"/>
          </a:p>
        </p:txBody>
      </p:sp>
    </p:spTree>
    <p:extLst>
      <p:ext uri="{BB962C8B-B14F-4D97-AF65-F5344CB8AC3E}">
        <p14:creationId xmlns:p14="http://schemas.microsoft.com/office/powerpoint/2010/main" val="138651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6D509B36-ADAD-4F39-A890-C32E09EDD1E6}"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EA18659-F2A4-4BB1-9D1F-5C3CD847B6E9}" type="slidenum">
              <a:rPr lang="de-CH" smtClean="0"/>
              <a:t>15</a:t>
            </a:fld>
            <a:endParaRPr lang="de-CH"/>
          </a:p>
        </p:txBody>
      </p:sp>
    </p:spTree>
    <p:extLst>
      <p:ext uri="{BB962C8B-B14F-4D97-AF65-F5344CB8AC3E}">
        <p14:creationId xmlns:p14="http://schemas.microsoft.com/office/powerpoint/2010/main" val="3583154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EA18659-F2A4-4BB1-9D1F-5C3CD847B6E9}" type="slidenum">
              <a:rPr lang="de-CH" smtClean="0"/>
              <a:t>16</a:t>
            </a:fld>
            <a:endParaRPr lang="de-CH"/>
          </a:p>
        </p:txBody>
      </p:sp>
    </p:spTree>
    <p:extLst>
      <p:ext uri="{BB962C8B-B14F-4D97-AF65-F5344CB8AC3E}">
        <p14:creationId xmlns:p14="http://schemas.microsoft.com/office/powerpoint/2010/main" val="70956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6D509B36-ADAD-4F39-A890-C32E09EDD1E6}" type="slidenum">
              <a:rPr lang="de-DE" smtClean="0"/>
              <a:pPr/>
              <a:t>2</a:t>
            </a:fld>
            <a:endParaRPr lang="de-DE"/>
          </a:p>
        </p:txBody>
      </p:sp>
    </p:spTree>
    <p:extLst>
      <p:ext uri="{BB962C8B-B14F-4D97-AF65-F5344CB8AC3E}">
        <p14:creationId xmlns:p14="http://schemas.microsoft.com/office/powerpoint/2010/main" val="53133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3</a:t>
            </a:fld>
            <a:endParaRPr lang="de-DE"/>
          </a:p>
        </p:txBody>
      </p:sp>
    </p:spTree>
    <p:extLst>
      <p:ext uri="{BB962C8B-B14F-4D97-AF65-F5344CB8AC3E}">
        <p14:creationId xmlns:p14="http://schemas.microsoft.com/office/powerpoint/2010/main" val="226948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4</a:t>
            </a:fld>
            <a:endParaRPr lang="de-DE"/>
          </a:p>
        </p:txBody>
      </p:sp>
    </p:spTree>
    <p:extLst>
      <p:ext uri="{BB962C8B-B14F-4D97-AF65-F5344CB8AC3E}">
        <p14:creationId xmlns:p14="http://schemas.microsoft.com/office/powerpoint/2010/main" val="188966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6D509B36-ADAD-4F39-A890-C32E09EDD1E6}" type="slidenum">
              <a:rPr lang="de-DE" smtClean="0"/>
              <a:pPr/>
              <a:t>5</a:t>
            </a:fld>
            <a:endParaRPr lang="de-DE"/>
          </a:p>
        </p:txBody>
      </p:sp>
    </p:spTree>
    <p:extLst>
      <p:ext uri="{BB962C8B-B14F-4D97-AF65-F5344CB8AC3E}">
        <p14:creationId xmlns:p14="http://schemas.microsoft.com/office/powerpoint/2010/main" val="113652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6</a:t>
            </a:fld>
            <a:endParaRPr lang="de-DE"/>
          </a:p>
        </p:txBody>
      </p:sp>
    </p:spTree>
    <p:extLst>
      <p:ext uri="{BB962C8B-B14F-4D97-AF65-F5344CB8AC3E}">
        <p14:creationId xmlns:p14="http://schemas.microsoft.com/office/powerpoint/2010/main" val="13190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7</a:t>
            </a:fld>
            <a:endParaRPr lang="de-DE"/>
          </a:p>
        </p:txBody>
      </p:sp>
    </p:spTree>
    <p:extLst>
      <p:ext uri="{BB962C8B-B14F-4D97-AF65-F5344CB8AC3E}">
        <p14:creationId xmlns:p14="http://schemas.microsoft.com/office/powerpoint/2010/main" val="47372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8</a:t>
            </a:fld>
            <a:endParaRPr lang="de-DE"/>
          </a:p>
        </p:txBody>
      </p:sp>
    </p:spTree>
    <p:extLst>
      <p:ext uri="{BB962C8B-B14F-4D97-AF65-F5344CB8AC3E}">
        <p14:creationId xmlns:p14="http://schemas.microsoft.com/office/powerpoint/2010/main" val="2700694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D509B36-ADAD-4F39-A890-C32E09EDD1E6}" type="slidenum">
              <a:rPr lang="de-DE" smtClean="0"/>
              <a:pPr/>
              <a:t>9</a:t>
            </a:fld>
            <a:endParaRPr lang="de-DE"/>
          </a:p>
        </p:txBody>
      </p:sp>
    </p:spTree>
    <p:extLst>
      <p:ext uri="{BB962C8B-B14F-4D97-AF65-F5344CB8AC3E}">
        <p14:creationId xmlns:p14="http://schemas.microsoft.com/office/powerpoint/2010/main" val="111257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a:t>Mastertitelformat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Date Placeholder 2"/>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a:t>Mastertitelformat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a:t>Mastertitelformat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a:t>Mastertitelformat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a:t>Mastertitelformat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4">
                <a:lumMod val="60000"/>
                <a:lumOff val="4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12/2/2019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s://tp.srgssr.ch/p/portal?urn=urn:srf:ais:video:2bf5bffb-97bc-4755-96a1-77d09fc6feda&amp;autoplay=true&amp;legacy=true&amp;width=640&amp;height=360&amp;playerType" TargetMode="External"/><Relationship Id="rId7"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hyperlink" Target="https://www.nzz.ch/panorama/wo-2018-hitzerekorde-gebrochen-wurden-ld.1408776" TargetMode="External"/><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tp.srgssr.ch/p/portal?urn=urn:srf:ais:video:d7fc3c22-2332-4f3f-a988-8c202bce395a&amp;autoplay=true&amp;legacy=true&amp;width=640&amp;height=360&amp;playerType=" TargetMode="External"/><Relationship Id="rId7"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10" Type="http://schemas.openxmlformats.org/officeDocument/2006/relationships/slide" Target="slide6.xml"/><Relationship Id="rId4" Type="http://schemas.openxmlformats.org/officeDocument/2006/relationships/hyperlink" Target="https://www.agroscope.admin.ch/agroscope/de/home/themen/umwelt-ressourcen/klima-lufthygiene/landwirtschaft-im-klimawandel.html" TargetMode="External"/><Relationship Id="rId9" Type="http://schemas.openxmlformats.org/officeDocument/2006/relationships/image" Target="../media/image24.jpg"/></Relationships>
</file>

<file path=ppt/slides/_rels/slide12.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9.jpg"/><Relationship Id="rId7"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hyperlink" Target="https://www.daserste.de/information/politik-weltgeschehen/weltspiegel/videos/Kiribati-meer-inseln-video-100.html" TargetMode="External"/><Relationship Id="rId7"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hyperlink" Target="https://www.youtube.com/watch?v=-nNjz6NyM00" TargetMode="External"/><Relationship Id="rId9" Type="http://schemas.openxmlformats.org/officeDocument/2006/relationships/image" Target="../media/image38.jp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ind-map-online.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pb.de/mediathek/179226/was-ist-der-treibhauseffe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 Target="slide7.xml"/><Relationship Id="rId7" Type="http://schemas.openxmlformats.org/officeDocument/2006/relationships/slide" Target="slide11.xml"/><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image" Target="../media/image11.jpg"/><Relationship Id="rId5" Type="http://schemas.openxmlformats.org/officeDocument/2006/relationships/slide" Target="slide9.xml"/><Relationship Id="rId10" Type="http://schemas.openxmlformats.org/officeDocument/2006/relationships/image" Target="../media/image10.jpg"/><Relationship Id="rId4" Type="http://schemas.openxmlformats.org/officeDocument/2006/relationships/slide" Target="slide8.xml"/><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tp.srgssr.ch/p/portal?urn=urn:srf:ais:video:36404d68-4fdb-4fca-bdd4-65e091dc9fe1&amp;autoplay=true&amp;legacy=true&amp;width=640&amp;height=360&amp;playerType" TargetMode="External"/><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hyperlink" Target="https://www.derbund.ch/bern/kanton/der-schwindsuechtige-gletscher/story/18971950" TargetMode="External"/><Relationship Id="rId9"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www.youtube.com/watch?v=bT8sChUfqVw" TargetMode="External"/><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hyperlink" Target="https://naturwissenschaften.ch/uuid/df29a81c-e5e7-5875-a0ac-9b7ffee158e1?r=20190807115818_1565137712_1651e02b-635d-5cd5-84d4-cad57ddd92ea" TargetMode="External"/><Relationship Id="rId9"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tp.srgssr.ch/p/portal?urn=urn:srf:ais:video:260d6a10-332c-41f0-832e-c4b3d7a08445&amp;autoplay=true&amp;legacy=true&amp;width=640&amp;height=360&amp;playerType=" TargetMode="External"/><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10" Type="http://schemas.openxmlformats.org/officeDocument/2006/relationships/slide" Target="slide6.xml"/><Relationship Id="rId4" Type="http://schemas.openxmlformats.org/officeDocument/2006/relationships/hyperlink" Target="https://www.nzz.ch/schweiz/wenn-der-boden-auftaut-1.18284041" TargetMode="External"/><Relationship Id="rId9"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511F85B-5967-428B-BE8B-819A79813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a:extLst>
              <a:ext uri="{FF2B5EF4-FFF2-40B4-BE49-F238E27FC236}">
                <a16:creationId xmlns:a16="http://schemas.microsoft.com/office/drawing/2014/main" id="{0420ABEF-88AA-4CF7-94BE-7D09598088D5}"/>
              </a:ext>
            </a:extLst>
          </p:cNvPr>
          <p:cNvPicPr>
            <a:picLocks noChangeAspect="1"/>
          </p:cNvPicPr>
          <p:nvPr/>
        </p:nvPicPr>
        <p:blipFill rotWithShape="1">
          <a:blip r:embed="rId3">
            <a:grayscl/>
          </a:blip>
          <a:srcRect/>
          <a:stretch/>
        </p:blipFill>
        <p:spPr>
          <a:xfrm>
            <a:off x="20" y="10"/>
            <a:ext cx="12191980" cy="6857990"/>
          </a:xfrm>
          <a:prstGeom prst="rect">
            <a:avLst/>
          </a:prstGeom>
        </p:spPr>
      </p:pic>
      <p:sp>
        <p:nvSpPr>
          <p:cNvPr id="55" name="Snip Diagonal Corner Rectangle 6">
            <a:extLst>
              <a:ext uri="{FF2B5EF4-FFF2-40B4-BE49-F238E27FC236}">
                <a16:creationId xmlns:a16="http://schemas.microsoft.com/office/drawing/2014/main" id="{28DA8D05-CF65-4382-8BF4-2A08754DB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1075"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D32B9F0-A025-4767-9A1B-E6F72DDD117E}"/>
              </a:ext>
            </a:extLst>
          </p:cNvPr>
          <p:cNvSpPr>
            <a:spLocks noGrp="1"/>
          </p:cNvSpPr>
          <p:nvPr>
            <p:ph type="ctrTitle"/>
          </p:nvPr>
        </p:nvSpPr>
        <p:spPr>
          <a:xfrm>
            <a:off x="571274" y="2509284"/>
            <a:ext cx="6767736" cy="2486049"/>
          </a:xfrm>
        </p:spPr>
        <p:txBody>
          <a:bodyPr>
            <a:normAutofit/>
          </a:bodyPr>
          <a:lstStyle/>
          <a:p>
            <a:r>
              <a:rPr lang="de-CH" b="1" dirty="0"/>
              <a:t>Klima</a:t>
            </a:r>
          </a:p>
        </p:txBody>
      </p:sp>
      <p:grpSp>
        <p:nvGrpSpPr>
          <p:cNvPr id="57" name="Group 56">
            <a:extLst>
              <a:ext uri="{FF2B5EF4-FFF2-40B4-BE49-F238E27FC236}">
                <a16:creationId xmlns:a16="http://schemas.microsoft.com/office/drawing/2014/main" id="{E0C6252F-9468-4CFE-8A28-0DFE703FB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1344" y="9144"/>
            <a:ext cx="6080656" cy="6163733"/>
            <a:chOff x="6108170" y="8467"/>
            <a:chExt cx="6080656" cy="6163733"/>
          </a:xfrm>
        </p:grpSpPr>
        <p:cxnSp>
          <p:nvCxnSpPr>
            <p:cNvPr id="58" name="Straight Connector 57">
              <a:extLst>
                <a:ext uri="{FF2B5EF4-FFF2-40B4-BE49-F238E27FC236}">
                  <a16:creationId xmlns:a16="http://schemas.microsoft.com/office/drawing/2014/main" id="{F873F8F7-6FEE-4BB3-94A3-78B5C2FF1D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F5B2264-1E71-4A5B-ABFC-2832FD78EC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6E0A76D-9460-46B8-BD58-9E9BF9CEB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7E3790F-67C5-42CD-B933-75C6F3250A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EF3C2C4-F6BB-4D14-8577-3649162D0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11284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866E91E4-E527-4346-917D-B6AB499C52DF}"/>
              </a:ext>
            </a:extLst>
          </p:cNvPr>
          <p:cNvSpPr>
            <a:spLocks noGrp="1"/>
          </p:cNvSpPr>
          <p:nvPr>
            <p:ph type="title"/>
          </p:nvPr>
        </p:nvSpPr>
        <p:spPr>
          <a:xfrm>
            <a:off x="3095209" y="5195844"/>
            <a:ext cx="7729720" cy="1063312"/>
          </a:xfrm>
        </p:spPr>
        <p:txBody>
          <a:bodyPr>
            <a:normAutofit/>
          </a:bodyPr>
          <a:lstStyle/>
          <a:p>
            <a:r>
              <a:rPr lang="de-DE" sz="3600" b="1" dirty="0"/>
              <a:t>3.4 Die Schweiz schwitzt!</a:t>
            </a:r>
          </a:p>
        </p:txBody>
      </p:sp>
      <p:sp>
        <p:nvSpPr>
          <p:cNvPr id="3" name="Inhaltsplatzhalter 2"/>
          <p:cNvSpPr>
            <a:spLocks noGrp="1"/>
          </p:cNvSpPr>
          <p:nvPr>
            <p:ph idx="1"/>
          </p:nvPr>
        </p:nvSpPr>
        <p:spPr>
          <a:xfrm>
            <a:off x="3095209" y="447801"/>
            <a:ext cx="8436558" cy="4642945"/>
          </a:xfrm>
        </p:spPr>
        <p:txBody>
          <a:bodyPr>
            <a:normAutofit lnSpcReduction="10000"/>
          </a:bodyPr>
          <a:lstStyle/>
          <a:p>
            <a:pPr marL="0" indent="0">
              <a:lnSpc>
                <a:spcPct val="90000"/>
              </a:lnSpc>
              <a:spcBef>
                <a:spcPts val="600"/>
              </a:spcBef>
              <a:buNone/>
            </a:pPr>
            <a:r>
              <a:rPr lang="de-DE" sz="2400" b="1" dirty="0">
                <a:solidFill>
                  <a:schemeClr val="bg1"/>
                </a:solidFill>
                <a:latin typeface="Calibri" panose="020F0502020204030204" pitchFamily="34" charset="0"/>
                <a:cs typeface="Calibri" panose="020F0502020204030204" pitchFamily="34" charset="0"/>
              </a:rPr>
              <a:t>Viel Hitze – wenig Kälte in der Schweiz</a:t>
            </a:r>
          </a:p>
          <a:p>
            <a:pPr marL="0" indent="0">
              <a:lnSpc>
                <a:spcPct val="90000"/>
              </a:lnSpc>
              <a:spcBef>
                <a:spcPts val="600"/>
              </a:spcBef>
              <a:buNone/>
            </a:pPr>
            <a:r>
              <a:rPr lang="de-DE" sz="1600" b="1" dirty="0">
                <a:solidFill>
                  <a:schemeClr val="tx1"/>
                </a:solidFill>
                <a:latin typeface="Calibri" panose="020F0502020204030204" pitchFamily="34" charset="0"/>
                <a:cs typeface="Calibri" panose="020F0502020204030204" pitchFamily="34" charset="0"/>
              </a:rPr>
              <a:t>Die Temperatur-Messereihen zeigen: Die </a:t>
            </a:r>
            <a:r>
              <a:rPr lang="de-DE" sz="1600" b="1" dirty="0">
                <a:solidFill>
                  <a:srgbClr val="FFFF00"/>
                </a:solidFill>
                <a:latin typeface="Calibri" panose="020F0502020204030204" pitchFamily="34" charset="0"/>
                <a:cs typeface="Calibri" panose="020F0502020204030204" pitchFamily="34" charset="0"/>
              </a:rPr>
              <a:t>Erwärmung des Klimasystems in der Schweiz ist eindeutig</a:t>
            </a:r>
            <a:r>
              <a:rPr lang="de-DE" sz="1600" b="1" dirty="0">
                <a:solidFill>
                  <a:schemeClr val="tx1"/>
                </a:solidFill>
                <a:latin typeface="Calibri" panose="020F0502020204030204" pitchFamily="34" charset="0"/>
                <a:cs typeface="Calibri" panose="020F0502020204030204" pitchFamily="34" charset="0"/>
              </a:rPr>
              <a:t>, und sie hat spürbare Folgen. So hat sich zum Beispiel die </a:t>
            </a:r>
            <a:r>
              <a:rPr lang="de-DE" sz="1600" b="1" dirty="0">
                <a:solidFill>
                  <a:srgbClr val="FFFF00"/>
                </a:solidFill>
                <a:latin typeface="Calibri" panose="020F0502020204030204" pitchFamily="34" charset="0"/>
                <a:cs typeface="Calibri" panose="020F0502020204030204" pitchFamily="34" charset="0"/>
              </a:rPr>
              <a:t>Anzahl Sommertage pro Jahr </a:t>
            </a:r>
            <a:r>
              <a:rPr lang="de-DE" sz="1600" b="1" dirty="0">
                <a:solidFill>
                  <a:schemeClr val="tx1"/>
                </a:solidFill>
                <a:latin typeface="Calibri" panose="020F0502020204030204" pitchFamily="34" charset="0"/>
                <a:cs typeface="Calibri" panose="020F0502020204030204" pitchFamily="34" charset="0"/>
              </a:rPr>
              <a:t>(Maximaltemperatur von 25°C oder mehr) seit den 1960er Jahren an vielen Orten in der Schweiz verdoppelt.</a:t>
            </a:r>
          </a:p>
          <a:p>
            <a:pPr marL="0" indent="0">
              <a:lnSpc>
                <a:spcPct val="90000"/>
              </a:lnSpc>
              <a:spcBef>
                <a:spcPts val="600"/>
              </a:spcBef>
              <a:buNone/>
            </a:pPr>
            <a:r>
              <a:rPr lang="de-DE" sz="1600" b="1" dirty="0">
                <a:solidFill>
                  <a:schemeClr val="tx1"/>
                </a:solidFill>
                <a:latin typeface="Calibri" panose="020F0502020204030204" pitchFamily="34" charset="0"/>
                <a:cs typeface="Calibri" panose="020F0502020204030204" pitchFamily="34" charset="0"/>
              </a:rPr>
              <a:t>Die Sommer werden </a:t>
            </a:r>
            <a:r>
              <a:rPr lang="de-DE" sz="1600" b="1" dirty="0" err="1">
                <a:solidFill>
                  <a:schemeClr val="tx1"/>
                </a:solidFill>
                <a:latin typeface="Calibri" panose="020F0502020204030204" pitchFamily="34" charset="0"/>
                <a:cs typeface="Calibri" panose="020F0502020204030204" pitchFamily="34" charset="0"/>
              </a:rPr>
              <a:t>heisser</a:t>
            </a:r>
            <a:r>
              <a:rPr lang="de-DE" sz="1600" b="1" dirty="0">
                <a:solidFill>
                  <a:schemeClr val="tx1"/>
                </a:solidFill>
                <a:latin typeface="Calibri" panose="020F0502020204030204" pitchFamily="34" charset="0"/>
                <a:cs typeface="Calibri" panose="020F0502020204030204" pitchFamily="34" charset="0"/>
              </a:rPr>
              <a:t>, </a:t>
            </a:r>
            <a:r>
              <a:rPr lang="de-DE" sz="1600" b="1" dirty="0">
                <a:solidFill>
                  <a:srgbClr val="FFFF00"/>
                </a:solidFill>
                <a:latin typeface="Calibri" panose="020F0502020204030204" pitchFamily="34" charset="0"/>
                <a:cs typeface="Calibri" panose="020F0502020204030204" pitchFamily="34" charset="0"/>
              </a:rPr>
              <a:t>Pflanzenkrankheiten und Schädlinge </a:t>
            </a:r>
            <a:r>
              <a:rPr lang="de-DE" sz="1600" b="1" dirty="0">
                <a:solidFill>
                  <a:schemeClr val="tx1"/>
                </a:solidFill>
                <a:latin typeface="Calibri" panose="020F0502020204030204" pitchFamily="34" charset="0"/>
                <a:cs typeface="Calibri" panose="020F0502020204030204" pitchFamily="34" charset="0"/>
              </a:rPr>
              <a:t>breiten sich weiter aus, die </a:t>
            </a:r>
            <a:r>
              <a:rPr lang="de-DE" sz="1600" b="1" dirty="0">
                <a:solidFill>
                  <a:srgbClr val="FFFF00"/>
                </a:solidFill>
                <a:latin typeface="Calibri" panose="020F0502020204030204" pitchFamily="34" charset="0"/>
                <a:cs typeface="Calibri" panose="020F0502020204030204" pitchFamily="34" charset="0"/>
              </a:rPr>
              <a:t>Schneefallgrenze</a:t>
            </a:r>
            <a:r>
              <a:rPr lang="de-DE" sz="1600" b="1" dirty="0">
                <a:solidFill>
                  <a:schemeClr val="tx1"/>
                </a:solidFill>
                <a:latin typeface="Calibri" panose="020F0502020204030204" pitchFamily="34" charset="0"/>
                <a:cs typeface="Calibri" panose="020F0502020204030204" pitchFamily="34" charset="0"/>
              </a:rPr>
              <a:t> steigt und die </a:t>
            </a:r>
            <a:r>
              <a:rPr lang="de-DE" sz="1600" b="1" dirty="0">
                <a:solidFill>
                  <a:srgbClr val="FFFF00"/>
                </a:solidFill>
                <a:latin typeface="Calibri" panose="020F0502020204030204" pitchFamily="34" charset="0"/>
                <a:cs typeface="Calibri" panose="020F0502020204030204" pitchFamily="34" charset="0"/>
              </a:rPr>
              <a:t>Wintersportsaison</a:t>
            </a:r>
            <a:r>
              <a:rPr lang="de-DE" sz="1600" b="1" dirty="0">
                <a:solidFill>
                  <a:schemeClr val="tx1"/>
                </a:solidFill>
                <a:latin typeface="Calibri" panose="020F0502020204030204" pitchFamily="34" charset="0"/>
                <a:cs typeface="Calibri" panose="020F0502020204030204" pitchFamily="34" charset="0"/>
              </a:rPr>
              <a:t> wird kürzer. Zudem dürfte das Auftauen des </a:t>
            </a:r>
            <a:r>
              <a:rPr lang="de-DE" sz="1600" b="1" dirty="0">
                <a:solidFill>
                  <a:srgbClr val="FFFF00"/>
                </a:solidFill>
                <a:latin typeface="Calibri" panose="020F0502020204030204" pitchFamily="34" charset="0"/>
                <a:cs typeface="Calibri" panose="020F0502020204030204" pitchFamily="34" charset="0"/>
              </a:rPr>
              <a:t>Permafrosts</a:t>
            </a:r>
            <a:r>
              <a:rPr lang="de-DE" sz="1600" b="1" dirty="0">
                <a:solidFill>
                  <a:schemeClr val="tx1"/>
                </a:solidFill>
                <a:latin typeface="Calibri" panose="020F0502020204030204" pitchFamily="34" charset="0"/>
                <a:cs typeface="Calibri" panose="020F0502020204030204" pitchFamily="34" charset="0"/>
              </a:rPr>
              <a:t> zu mehr Steinschlägen und Erdrutschen führen, und die Schweizer </a:t>
            </a:r>
            <a:r>
              <a:rPr lang="de-DE" sz="1600" b="1" dirty="0">
                <a:solidFill>
                  <a:srgbClr val="FFFF00"/>
                </a:solidFill>
                <a:latin typeface="Calibri" panose="020F0502020204030204" pitchFamily="34" charset="0"/>
                <a:cs typeface="Calibri" panose="020F0502020204030204" pitchFamily="34" charset="0"/>
              </a:rPr>
              <a:t>Gletscher</a:t>
            </a:r>
            <a:r>
              <a:rPr lang="de-DE" sz="1600" b="1" dirty="0">
                <a:solidFill>
                  <a:schemeClr val="tx1"/>
                </a:solidFill>
                <a:latin typeface="Calibri" panose="020F0502020204030204" pitchFamily="34" charset="0"/>
                <a:cs typeface="Calibri" panose="020F0502020204030204" pitchFamily="34" charset="0"/>
              </a:rPr>
              <a:t> werden sich weiter zurückziehen.</a:t>
            </a:r>
          </a:p>
          <a:p>
            <a:pPr marL="0" indent="0">
              <a:lnSpc>
                <a:spcPct val="90000"/>
              </a:lnSpc>
              <a:spcBef>
                <a:spcPts val="600"/>
              </a:spcBef>
              <a:buNone/>
            </a:pPr>
            <a:r>
              <a:rPr lang="de-DE" sz="1600" b="1" dirty="0">
                <a:solidFill>
                  <a:srgbClr val="FFFF00"/>
                </a:solidFill>
                <a:latin typeface="Calibri" panose="020F0502020204030204" pitchFamily="34" charset="0"/>
                <a:cs typeface="Calibri" panose="020F0502020204030204" pitchFamily="34" charset="0"/>
              </a:rPr>
              <a:t>Extreme Kälte ist dagegen selten geworden</a:t>
            </a:r>
            <a:r>
              <a:rPr lang="de-DE" sz="1600" b="1" dirty="0">
                <a:solidFill>
                  <a:schemeClr val="tx1"/>
                </a:solidFill>
                <a:latin typeface="Calibri" panose="020F0502020204030204" pitchFamily="34" charset="0"/>
                <a:cs typeface="Calibri" panose="020F0502020204030204" pitchFamily="34" charset="0"/>
              </a:rPr>
              <a:t>. Tiefpunkt 2017:  Nie in den vergangenen 30 Jahren war der Januar so kalt. Seen froren zu; auf dem Bodensee schwammen Eisschollen. Rekord: Winter von 1987, in dem in La </a:t>
            </a:r>
            <a:r>
              <a:rPr lang="de-DE" sz="1600" b="1" dirty="0" err="1">
                <a:solidFill>
                  <a:schemeClr val="tx1"/>
                </a:solidFill>
                <a:latin typeface="Calibri" panose="020F0502020204030204" pitchFamily="34" charset="0"/>
                <a:cs typeface="Calibri" panose="020F0502020204030204" pitchFamily="34" charset="0"/>
              </a:rPr>
              <a:t>Brévine</a:t>
            </a:r>
            <a:r>
              <a:rPr lang="de-DE" sz="1600" b="1" dirty="0">
                <a:solidFill>
                  <a:schemeClr val="tx1"/>
                </a:solidFill>
                <a:latin typeface="Calibri" panose="020F0502020204030204" pitchFamily="34" charset="0"/>
                <a:cs typeface="Calibri" panose="020F0502020204030204" pitchFamily="34" charset="0"/>
              </a:rPr>
              <a:t> der Kälterekord von -41.8 Grad gemessen wurde.</a:t>
            </a:r>
          </a:p>
          <a:p>
            <a:pPr marL="0" indent="0">
              <a:spcBef>
                <a:spcPts val="0"/>
              </a:spcBef>
              <a:spcAft>
                <a:spcPts val="0"/>
              </a:spcAft>
              <a:buNone/>
            </a:pPr>
            <a:endParaRPr lang="de-DE" sz="1600" b="1" dirty="0">
              <a:solidFill>
                <a:schemeClr val="tx1"/>
              </a:solidFill>
              <a:latin typeface="Calibri" panose="020F0502020204030204" pitchFamily="34" charset="0"/>
              <a:cs typeface="Calibri" panose="020F0502020204030204" pitchFamily="34" charset="0"/>
            </a:endParaRPr>
          </a:p>
          <a:p>
            <a:pPr marL="0" indent="0">
              <a:spcBef>
                <a:spcPts val="0"/>
              </a:spcBef>
              <a:spcAft>
                <a:spcPts val="0"/>
              </a:spcAft>
              <a:buNone/>
            </a:pPr>
            <a:r>
              <a:rPr lang="de-DE" sz="1600" b="1" dirty="0">
                <a:solidFill>
                  <a:schemeClr val="tx1"/>
                </a:solidFill>
                <a:latin typeface="Calibri" panose="020F0502020204030204" pitchFamily="34" charset="0"/>
                <a:cs typeface="Calibri" panose="020F0502020204030204" pitchFamily="34" charset="0"/>
              </a:rPr>
              <a:t>Studiert dazu die Berichte unter folgenden Links.</a:t>
            </a:r>
          </a:p>
          <a:p>
            <a:r>
              <a:rPr lang="de-CH" sz="1600" b="1" dirty="0">
                <a:solidFill>
                  <a:srgbClr val="FFFF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Hitzewellen in den Städten</a:t>
            </a:r>
            <a:r>
              <a:rPr lang="de-DE" sz="1600" b="1" dirty="0">
                <a:solidFill>
                  <a:srgbClr val="FFFF00"/>
                </a:solidFill>
                <a:latin typeface="Calibri" panose="020F0502020204030204" pitchFamily="34" charset="0"/>
                <a:cs typeface="Calibri" panose="020F0502020204030204" pitchFamily="34" charset="0"/>
              </a:rPr>
              <a:t> </a:t>
            </a:r>
            <a:r>
              <a:rPr lang="de-DE" sz="1600" b="1" dirty="0">
                <a:solidFill>
                  <a:schemeClr val="tx1"/>
                </a:solidFill>
                <a:latin typeface="Calibri" panose="020F0502020204030204" pitchFamily="34" charset="0"/>
                <a:cs typeface="Calibri" panose="020F0502020204030204" pitchFamily="34" charset="0"/>
              </a:rPr>
              <a:t>(Video)</a:t>
            </a:r>
          </a:p>
          <a:p>
            <a:r>
              <a:rPr lang="de-CH" sz="1600" b="1"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https://www.nzz.ch/panorama/wo-2018-hitzerekorde-gebrochen-wurden-ld.1408776</a:t>
            </a:r>
            <a:r>
              <a:rPr lang="de-DE" sz="1600" b="1" dirty="0">
                <a:solidFill>
                  <a:srgbClr val="FFFF00"/>
                </a:solidFill>
                <a:latin typeface="Calibri" panose="020F0502020204030204" pitchFamily="34" charset="0"/>
                <a:cs typeface="Calibri" panose="020F0502020204030204" pitchFamily="34" charset="0"/>
              </a:rPr>
              <a:t>  </a:t>
            </a:r>
            <a:r>
              <a:rPr lang="de-DE" sz="1600" b="1" dirty="0">
                <a:solidFill>
                  <a:schemeClr val="tx1"/>
                </a:solidFill>
                <a:latin typeface="Calibri" panose="020F0502020204030204" pitchFamily="34" charset="0"/>
                <a:cs typeface="Calibri" panose="020F0502020204030204" pitchFamily="34" charset="0"/>
              </a:rPr>
              <a:t>(Artikel, NZZ, 24.6.2019)</a:t>
            </a:r>
            <a:endParaRPr lang="de-DE" sz="1600" b="1" i="1" dirty="0">
              <a:solidFill>
                <a:schemeClr val="tx1"/>
              </a:solidFill>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98A392C5-A6A3-42E1-B7EE-F08D47224F3B}"/>
              </a:ext>
            </a:extLst>
          </p:cNvPr>
          <p:cNvPicPr>
            <a:picLocks noChangeAspect="1"/>
          </p:cNvPicPr>
          <p:nvPr/>
        </p:nvPicPr>
        <p:blipFill rotWithShape="1">
          <a:blip r:embed="rId5"/>
          <a:srcRect l="-1" r="751"/>
          <a:stretch/>
        </p:blipFill>
        <p:spPr>
          <a:xfrm>
            <a:off x="-1" y="3493560"/>
            <a:ext cx="2643614" cy="1728000"/>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5" name="Grafik 4">
            <a:extLst>
              <a:ext uri="{FF2B5EF4-FFF2-40B4-BE49-F238E27FC236}">
                <a16:creationId xmlns:a16="http://schemas.microsoft.com/office/drawing/2014/main" id="{73012CAE-9E05-4036-B0C7-2D49BD3B0BF5}"/>
              </a:ext>
            </a:extLst>
          </p:cNvPr>
          <p:cNvPicPr>
            <a:picLocks noChangeAspect="1"/>
          </p:cNvPicPr>
          <p:nvPr/>
        </p:nvPicPr>
        <p:blipFill>
          <a:blip r:embed="rId6"/>
          <a:srcRect/>
          <a:stretch/>
        </p:blipFill>
        <p:spPr>
          <a:xfrm>
            <a:off x="-2" y="5286120"/>
            <a:ext cx="2643614" cy="1571880"/>
          </a:xfrm>
          <a:custGeom>
            <a:avLst/>
            <a:gdLst>
              <a:gd name="connsiteX0" fmla="*/ 0 w 3239538"/>
              <a:gd name="connsiteY0" fmla="*/ 0 h 1589196"/>
              <a:gd name="connsiteX1" fmla="*/ 3239538 w 3239538"/>
              <a:gd name="connsiteY1" fmla="*/ 0 h 1589196"/>
              <a:gd name="connsiteX2" fmla="*/ 3239538 w 3239538"/>
              <a:gd name="connsiteY2" fmla="*/ 1266733 h 1589196"/>
              <a:gd name="connsiteX3" fmla="*/ 2917075 w 3239538"/>
              <a:gd name="connsiteY3" fmla="*/ 1589196 h 1589196"/>
              <a:gd name="connsiteX4" fmla="*/ 0 w 3239538"/>
              <a:gd name="connsiteY4" fmla="*/ 1589196 h 1589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538" h="1589196">
                <a:moveTo>
                  <a:pt x="0" y="0"/>
                </a:moveTo>
                <a:lnTo>
                  <a:pt x="3239538" y="0"/>
                </a:lnTo>
                <a:lnTo>
                  <a:pt x="3239538" y="1266733"/>
                </a:lnTo>
                <a:lnTo>
                  <a:pt x="2917075" y="1589196"/>
                </a:lnTo>
                <a:lnTo>
                  <a:pt x="0" y="1589196"/>
                </a:lnTo>
                <a:close/>
              </a:path>
            </a:pathLst>
          </a:custGeom>
          <a:ln w="15875">
            <a:solidFill>
              <a:srgbClr val="FFFFFF">
                <a:alpha val="40000"/>
              </a:srgbClr>
            </a:solidFill>
          </a:ln>
          <a:effectLst>
            <a:innerShdw blurRad="57150" dist="38100" dir="14460000">
              <a:prstClr val="black">
                <a:alpha val="70000"/>
              </a:prstClr>
            </a:innerShdw>
          </a:effectLst>
        </p:spPr>
      </p:pic>
      <p:pic>
        <p:nvPicPr>
          <p:cNvPr id="13" name="Grafik 12">
            <a:extLst>
              <a:ext uri="{FF2B5EF4-FFF2-40B4-BE49-F238E27FC236}">
                <a16:creationId xmlns:a16="http://schemas.microsoft.com/office/drawing/2014/main" id="{3392CCB4-6701-46E2-A2A7-744260277410}"/>
              </a:ext>
            </a:extLst>
          </p:cNvPr>
          <p:cNvPicPr>
            <a:picLocks noChangeAspect="1"/>
          </p:cNvPicPr>
          <p:nvPr/>
        </p:nvPicPr>
        <p:blipFill rotWithShape="1">
          <a:blip r:embed="rId7"/>
          <a:srcRect l="7527" r="8993"/>
          <a:stretch/>
        </p:blipFill>
        <p:spPr>
          <a:xfrm>
            <a:off x="-11977" y="1701000"/>
            <a:ext cx="2655589" cy="1728000"/>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14" name="Grafik 13">
            <a:extLst>
              <a:ext uri="{FF2B5EF4-FFF2-40B4-BE49-F238E27FC236}">
                <a16:creationId xmlns:a16="http://schemas.microsoft.com/office/drawing/2014/main" id="{27B6B8EC-4544-4062-8F75-5D1475AF8DF7}"/>
              </a:ext>
            </a:extLst>
          </p:cNvPr>
          <p:cNvPicPr>
            <a:picLocks noChangeAspect="1"/>
          </p:cNvPicPr>
          <p:nvPr/>
        </p:nvPicPr>
        <p:blipFill>
          <a:blip r:embed="rId8"/>
          <a:srcRect/>
          <a:stretch/>
        </p:blipFill>
        <p:spPr>
          <a:xfrm>
            <a:off x="0" y="0"/>
            <a:ext cx="2643613" cy="1649166"/>
          </a:xfrm>
          <a:prstGeom prst="rect">
            <a:avLst/>
          </a:prstGeom>
          <a:ln w="15875">
            <a:solidFill>
              <a:srgbClr val="FFFFFF">
                <a:alpha val="40000"/>
              </a:srgbClr>
            </a:solidFill>
          </a:ln>
          <a:effectLst>
            <a:innerShdw blurRad="57150" dist="38100" dir="14460000">
              <a:prstClr val="black">
                <a:alpha val="70000"/>
              </a:prstClr>
            </a:innerShdw>
          </a:effectLst>
        </p:spPr>
      </p:pic>
      <p:sp>
        <p:nvSpPr>
          <p:cNvPr id="27" name="Textfeld 26">
            <a:extLst>
              <a:ext uri="{FF2B5EF4-FFF2-40B4-BE49-F238E27FC236}">
                <a16:creationId xmlns:a16="http://schemas.microsoft.com/office/drawing/2014/main" id="{28C20185-01AC-4411-B7DC-069A70A23494}"/>
              </a:ext>
            </a:extLst>
          </p:cNvPr>
          <p:cNvSpPr txBox="1"/>
          <p:nvPr/>
        </p:nvSpPr>
        <p:spPr>
          <a:xfrm>
            <a:off x="9935308" y="6409452"/>
            <a:ext cx="2161169" cy="276999"/>
          </a:xfrm>
          <a:prstGeom prst="rect">
            <a:avLst/>
          </a:prstGeom>
          <a:noFill/>
        </p:spPr>
        <p:txBody>
          <a:bodyPr wrap="none" rtlCol="0">
            <a:spAutoFit/>
          </a:bodyPr>
          <a:lstStyle/>
          <a:p>
            <a:r>
              <a:rPr lang="de-CH" sz="1200" dirty="0">
                <a:hlinkClick r:id="rId9" action="ppaction://hlinksldjump">
                  <a:extLst>
                    <a:ext uri="{A12FA001-AC4F-418D-AE19-62706E023703}">
                      <ahyp:hlinkClr xmlns:ahyp="http://schemas.microsoft.com/office/drawing/2018/hyperlinkcolor" val="tx"/>
                    </a:ext>
                  </a:extLst>
                </a:hlinkClick>
              </a:rPr>
              <a:t>Zurück zur Übersicht (klick!)</a:t>
            </a:r>
            <a:endParaRPr lang="de-CH" sz="1200" dirty="0"/>
          </a:p>
        </p:txBody>
      </p:sp>
    </p:spTree>
    <p:extLst>
      <p:ext uri="{BB962C8B-B14F-4D97-AF65-F5344CB8AC3E}">
        <p14:creationId xmlns:p14="http://schemas.microsoft.com/office/powerpoint/2010/main" val="170349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866E91E4-E527-4346-917D-B6AB499C52DF}"/>
              </a:ext>
            </a:extLst>
          </p:cNvPr>
          <p:cNvSpPr>
            <a:spLocks noGrp="1"/>
          </p:cNvSpPr>
          <p:nvPr>
            <p:ph type="title"/>
          </p:nvPr>
        </p:nvSpPr>
        <p:spPr>
          <a:xfrm>
            <a:off x="3095209" y="5195844"/>
            <a:ext cx="7729720" cy="1063312"/>
          </a:xfrm>
        </p:spPr>
        <p:txBody>
          <a:bodyPr>
            <a:normAutofit fontScale="90000"/>
          </a:bodyPr>
          <a:lstStyle/>
          <a:p>
            <a:r>
              <a:rPr lang="de-DE" b="1" dirty="0"/>
              <a:t>3.5 Gefahr für Fauna und Flora</a:t>
            </a:r>
            <a:endParaRPr lang="de-DE" sz="3600" b="1" dirty="0"/>
          </a:p>
        </p:txBody>
      </p:sp>
      <p:sp>
        <p:nvSpPr>
          <p:cNvPr id="3" name="Inhaltsplatzhalter 2"/>
          <p:cNvSpPr>
            <a:spLocks noGrp="1"/>
          </p:cNvSpPr>
          <p:nvPr>
            <p:ph idx="1"/>
          </p:nvPr>
        </p:nvSpPr>
        <p:spPr>
          <a:xfrm>
            <a:off x="3095209" y="447801"/>
            <a:ext cx="8436558" cy="4642945"/>
          </a:xfrm>
        </p:spPr>
        <p:txBody>
          <a:bodyPr>
            <a:normAutofit/>
          </a:bodyPr>
          <a:lstStyle/>
          <a:p>
            <a:pPr marL="0" indent="0">
              <a:lnSpc>
                <a:spcPct val="90000"/>
              </a:lnSpc>
              <a:spcBef>
                <a:spcPts val="600"/>
              </a:spcBef>
              <a:buNone/>
            </a:pPr>
            <a:r>
              <a:rPr lang="de-DE" sz="2400" b="1" dirty="0">
                <a:solidFill>
                  <a:schemeClr val="bg1"/>
                </a:solidFill>
                <a:latin typeface="Calibri" panose="020F0502020204030204" pitchFamily="34" charset="0"/>
                <a:cs typeface="Calibri" panose="020F0502020204030204" pitchFamily="34" charset="0"/>
              </a:rPr>
              <a:t>Die Tiere steigen in die Höhe</a:t>
            </a:r>
          </a:p>
          <a:p>
            <a:pPr marL="0" indent="0">
              <a:lnSpc>
                <a:spcPct val="90000"/>
              </a:lnSpc>
              <a:spcBef>
                <a:spcPts val="600"/>
              </a:spcBef>
              <a:buNone/>
            </a:pPr>
            <a:r>
              <a:rPr lang="de-DE" sz="1600" b="1" dirty="0">
                <a:solidFill>
                  <a:schemeClr val="tx1"/>
                </a:solidFill>
                <a:latin typeface="Calibri" panose="020F0502020204030204" pitchFamily="34" charset="0"/>
                <a:cs typeface="Calibri" panose="020F0502020204030204" pitchFamily="34" charset="0"/>
              </a:rPr>
              <a:t>In den Alpen wirken sich Veränderungen des Klimas besonders deutlich aus. Lawinen und Muren gehen häufiger nieder, in den Tälern wird das Trinkwasser knapp. Und für viele Tiere und Pflanzen </a:t>
            </a:r>
            <a:r>
              <a:rPr lang="de-DE" sz="1600" b="1" dirty="0" err="1">
                <a:solidFill>
                  <a:schemeClr val="tx1"/>
                </a:solidFill>
                <a:latin typeface="Calibri" panose="020F0502020204030204" pitchFamily="34" charset="0"/>
                <a:cs typeface="Calibri" panose="020F0502020204030204" pitchFamily="34" charset="0"/>
              </a:rPr>
              <a:t>heisst</a:t>
            </a:r>
            <a:r>
              <a:rPr lang="de-DE" sz="1600" b="1" dirty="0">
                <a:solidFill>
                  <a:schemeClr val="tx1"/>
                </a:solidFill>
                <a:latin typeface="Calibri" panose="020F0502020204030204" pitchFamily="34" charset="0"/>
                <a:cs typeface="Calibri" panose="020F0502020204030204" pitchFamily="34" charset="0"/>
              </a:rPr>
              <a:t> es: Immer höher hinauf! </a:t>
            </a:r>
          </a:p>
          <a:p>
            <a:pPr marL="0" indent="0">
              <a:lnSpc>
                <a:spcPct val="90000"/>
              </a:lnSpc>
              <a:spcBef>
                <a:spcPts val="600"/>
              </a:spcBef>
              <a:buNone/>
            </a:pPr>
            <a:r>
              <a:rPr lang="de-DE" sz="1600" b="1" dirty="0">
                <a:solidFill>
                  <a:schemeClr val="tx1"/>
                </a:solidFill>
                <a:latin typeface="Calibri" panose="020F0502020204030204" pitchFamily="34" charset="0"/>
                <a:cs typeface="Calibri" panose="020F0502020204030204" pitchFamily="34" charset="0"/>
              </a:rPr>
              <a:t>Jedes Grad Temperaturveränderung hat fatale Folgen für die </a:t>
            </a:r>
            <a:r>
              <a:rPr lang="de-DE" sz="1600" b="1" dirty="0">
                <a:solidFill>
                  <a:srgbClr val="FFFF00"/>
                </a:solidFill>
                <a:latin typeface="Calibri" panose="020F0502020204030204" pitchFamily="34" charset="0"/>
                <a:cs typeface="Calibri" panose="020F0502020204030204" pitchFamily="34" charset="0"/>
              </a:rPr>
              <a:t>stark an ihren extremen Lebensraum angepassten Pflanzen und Tiere</a:t>
            </a:r>
            <a:r>
              <a:rPr lang="de-DE" sz="1600" b="1" dirty="0">
                <a:solidFill>
                  <a:schemeClr val="tx1"/>
                </a:solidFill>
                <a:latin typeface="Calibri" panose="020F0502020204030204" pitchFamily="34" charset="0"/>
                <a:cs typeface="Calibri" panose="020F0502020204030204" pitchFamily="34" charset="0"/>
              </a:rPr>
              <a:t>. Ein Temperaturunterschied von nur einem Grad im Jahresdurchschnitt entspricht in den Bergen einem Höhenunterschied von 200 Metern. Die Klimaerwärmung bedeutet für die Fauna und Flora der Bergwelt, dass sie mitklettern muss, immer weiter nach oben. Das Problem: Nicht alle Lebewesen des Alpenraums können so einfach nach oben "umziehen", nur weil es ihnen in ihrer ursprünglichen Höhe zu warm geworden ist.</a:t>
            </a:r>
          </a:p>
          <a:p>
            <a:pPr marL="0" indent="0">
              <a:lnSpc>
                <a:spcPct val="90000"/>
              </a:lnSpc>
              <a:spcBef>
                <a:spcPts val="600"/>
              </a:spcBef>
              <a:buNone/>
            </a:pPr>
            <a:r>
              <a:rPr lang="de-DE" sz="1600" b="1" dirty="0">
                <a:solidFill>
                  <a:schemeClr val="tx1"/>
                </a:solidFill>
                <a:latin typeface="Calibri" panose="020F0502020204030204" pitchFamily="34" charset="0"/>
                <a:cs typeface="Calibri" panose="020F0502020204030204" pitchFamily="34" charset="0"/>
              </a:rPr>
              <a:t>Für Murmeltiere wird in grösseren Höhen der Boden dünn: Die Humusschicht reicht irgendwann nicht mehr aus, um genügend tiefe Höhlen für einen sicheren Winterschlaf zu graben. </a:t>
            </a:r>
          </a:p>
          <a:p>
            <a:pPr marL="0" indent="0">
              <a:spcBef>
                <a:spcPts val="0"/>
              </a:spcBef>
              <a:spcAft>
                <a:spcPts val="0"/>
              </a:spcAft>
              <a:buNone/>
            </a:pPr>
            <a:endParaRPr lang="de-DE" sz="1600" b="1" dirty="0">
              <a:solidFill>
                <a:schemeClr val="tx1"/>
              </a:solidFill>
              <a:latin typeface="Calibri" panose="020F0502020204030204" pitchFamily="34" charset="0"/>
              <a:cs typeface="Calibri" panose="020F0502020204030204" pitchFamily="34" charset="0"/>
            </a:endParaRPr>
          </a:p>
          <a:p>
            <a:pPr marL="0" indent="0">
              <a:spcBef>
                <a:spcPts val="0"/>
              </a:spcBef>
              <a:spcAft>
                <a:spcPts val="0"/>
              </a:spcAft>
              <a:buNone/>
            </a:pPr>
            <a:r>
              <a:rPr lang="de-DE" sz="1600" b="1" dirty="0">
                <a:solidFill>
                  <a:schemeClr val="tx1"/>
                </a:solidFill>
                <a:latin typeface="Calibri" panose="020F0502020204030204" pitchFamily="34" charset="0"/>
                <a:cs typeface="Calibri" panose="020F0502020204030204" pitchFamily="34" charset="0"/>
              </a:rPr>
              <a:t>Studiert dazu die Berichte unter folgenden Links:</a:t>
            </a:r>
          </a:p>
          <a:p>
            <a:r>
              <a:rPr lang="de-CH" sz="1600" b="1" dirty="0">
                <a:solidFill>
                  <a:srgbClr val="FFFF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Fauna und Flora auf Höhenwanderung</a:t>
            </a:r>
            <a:r>
              <a:rPr lang="de-CH" sz="1600" b="1" dirty="0">
                <a:solidFill>
                  <a:srgbClr val="FFFF00"/>
                </a:solidFill>
                <a:latin typeface="Calibri" panose="020F0502020204030204" pitchFamily="34" charset="0"/>
                <a:cs typeface="Calibri" panose="020F0502020204030204" pitchFamily="34" charset="0"/>
              </a:rPr>
              <a:t> </a:t>
            </a:r>
            <a:r>
              <a:rPr lang="de-CH" sz="1600" b="1" dirty="0">
                <a:solidFill>
                  <a:schemeClr val="tx1"/>
                </a:solidFill>
                <a:latin typeface="Calibri" panose="020F0502020204030204" pitchFamily="34" charset="0"/>
                <a:cs typeface="Calibri" panose="020F0502020204030204" pitchFamily="34" charset="0"/>
              </a:rPr>
              <a:t>(Video)</a:t>
            </a:r>
          </a:p>
          <a:p>
            <a:r>
              <a:rPr lang="de-CH" sz="1600" b="1"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Klimarisiken Landwirtschaft</a:t>
            </a:r>
            <a:r>
              <a:rPr lang="de-CH" sz="1600" b="1" dirty="0">
                <a:solidFill>
                  <a:srgbClr val="FFFF00"/>
                </a:solidFill>
                <a:latin typeface="Calibri" panose="020F0502020204030204" pitchFamily="34" charset="0"/>
                <a:cs typeface="Calibri" panose="020F0502020204030204" pitchFamily="34" charset="0"/>
              </a:rPr>
              <a:t> </a:t>
            </a:r>
            <a:r>
              <a:rPr lang="de-CH" sz="1600" b="1" dirty="0">
                <a:solidFill>
                  <a:schemeClr val="tx1"/>
                </a:solidFill>
                <a:latin typeface="Calibri" panose="020F0502020204030204" pitchFamily="34" charset="0"/>
                <a:cs typeface="Calibri" panose="020F0502020204030204" pitchFamily="34" charset="0"/>
              </a:rPr>
              <a:t>(Artikel, Agroscope)</a:t>
            </a:r>
            <a:endParaRPr lang="de-DE" sz="1600" b="1" dirty="0">
              <a:solidFill>
                <a:schemeClr val="tx1"/>
              </a:solidFill>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98A392C5-A6A3-42E1-B7EE-F08D47224F3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rcRect/>
          <a:stretch/>
        </p:blipFill>
        <p:spPr>
          <a:xfrm>
            <a:off x="-1766" y="3469756"/>
            <a:ext cx="2645381" cy="1649166"/>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5" name="Grafik 4">
            <a:extLst>
              <a:ext uri="{FF2B5EF4-FFF2-40B4-BE49-F238E27FC236}">
                <a16:creationId xmlns:a16="http://schemas.microsoft.com/office/drawing/2014/main" id="{73012CAE-9E05-4036-B0C7-2D49BD3B0BF5}"/>
              </a:ext>
            </a:extLst>
          </p:cNvPr>
          <p:cNvPicPr>
            <a:picLocks noChangeAspect="1"/>
          </p:cNvPicPr>
          <p:nvPr/>
        </p:nvPicPr>
        <p:blipFill>
          <a:blip r:embed="rId7"/>
          <a:srcRect/>
          <a:stretch/>
        </p:blipFill>
        <p:spPr>
          <a:xfrm>
            <a:off x="-2" y="5204634"/>
            <a:ext cx="2645382" cy="1649166"/>
          </a:xfrm>
          <a:custGeom>
            <a:avLst/>
            <a:gdLst>
              <a:gd name="connsiteX0" fmla="*/ 0 w 3239538"/>
              <a:gd name="connsiteY0" fmla="*/ 0 h 1589196"/>
              <a:gd name="connsiteX1" fmla="*/ 3239538 w 3239538"/>
              <a:gd name="connsiteY1" fmla="*/ 0 h 1589196"/>
              <a:gd name="connsiteX2" fmla="*/ 3239538 w 3239538"/>
              <a:gd name="connsiteY2" fmla="*/ 1266733 h 1589196"/>
              <a:gd name="connsiteX3" fmla="*/ 2917075 w 3239538"/>
              <a:gd name="connsiteY3" fmla="*/ 1589196 h 1589196"/>
              <a:gd name="connsiteX4" fmla="*/ 0 w 3239538"/>
              <a:gd name="connsiteY4" fmla="*/ 1589196 h 1589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538" h="1589196">
                <a:moveTo>
                  <a:pt x="0" y="0"/>
                </a:moveTo>
                <a:lnTo>
                  <a:pt x="3239538" y="0"/>
                </a:lnTo>
                <a:lnTo>
                  <a:pt x="3239538" y="1266733"/>
                </a:lnTo>
                <a:lnTo>
                  <a:pt x="2917075" y="1589196"/>
                </a:lnTo>
                <a:lnTo>
                  <a:pt x="0" y="1589196"/>
                </a:lnTo>
                <a:close/>
              </a:path>
            </a:pathLst>
          </a:custGeom>
          <a:ln w="15875">
            <a:solidFill>
              <a:srgbClr val="FFFFFF">
                <a:alpha val="40000"/>
              </a:srgbClr>
            </a:solidFill>
          </a:ln>
          <a:effectLst>
            <a:innerShdw blurRad="57150" dist="38100" dir="14460000">
              <a:prstClr val="black">
                <a:alpha val="70000"/>
              </a:prstClr>
            </a:innerShdw>
          </a:effectLst>
        </p:spPr>
      </p:pic>
      <p:pic>
        <p:nvPicPr>
          <p:cNvPr id="13" name="Grafik 12">
            <a:extLst>
              <a:ext uri="{FF2B5EF4-FFF2-40B4-BE49-F238E27FC236}">
                <a16:creationId xmlns:a16="http://schemas.microsoft.com/office/drawing/2014/main" id="{3392CCB4-6701-46E2-A2A7-744260277410}"/>
              </a:ext>
            </a:extLst>
          </p:cNvPr>
          <p:cNvPicPr>
            <a:picLocks noChangeAspect="1"/>
          </p:cNvPicPr>
          <p:nvPr/>
        </p:nvPicPr>
        <p:blipFill>
          <a:blip r:embed="rId8"/>
          <a:srcRect/>
          <a:stretch/>
        </p:blipFill>
        <p:spPr>
          <a:xfrm>
            <a:off x="-1" y="1734878"/>
            <a:ext cx="2643615" cy="1649166"/>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14" name="Grafik 13">
            <a:extLst>
              <a:ext uri="{FF2B5EF4-FFF2-40B4-BE49-F238E27FC236}">
                <a16:creationId xmlns:a16="http://schemas.microsoft.com/office/drawing/2014/main" id="{27B6B8EC-4544-4062-8F75-5D1475AF8DF7}"/>
              </a:ext>
            </a:extLst>
          </p:cNvPr>
          <p:cNvPicPr>
            <a:picLocks noChangeAspect="1"/>
          </p:cNvPicPr>
          <p:nvPr/>
        </p:nvPicPr>
        <p:blipFill rotWithShape="1">
          <a:blip r:embed="rId9"/>
          <a:srcRect l="4817" t="9560" r="5466" b="7590"/>
          <a:stretch/>
        </p:blipFill>
        <p:spPr>
          <a:xfrm>
            <a:off x="-12313" y="0"/>
            <a:ext cx="2655927" cy="1649166"/>
          </a:xfrm>
          <a:prstGeom prst="rect">
            <a:avLst/>
          </a:prstGeom>
          <a:ln w="15875">
            <a:solidFill>
              <a:srgbClr val="FFFFFF">
                <a:alpha val="40000"/>
              </a:srgbClr>
            </a:solidFill>
          </a:ln>
          <a:effectLst>
            <a:innerShdw blurRad="57150" dist="38100" dir="14460000">
              <a:prstClr val="black">
                <a:alpha val="70000"/>
              </a:prstClr>
            </a:innerShdw>
          </a:effectLst>
        </p:spPr>
      </p:pic>
      <p:sp>
        <p:nvSpPr>
          <p:cNvPr id="27" name="Textfeld 26">
            <a:extLst>
              <a:ext uri="{FF2B5EF4-FFF2-40B4-BE49-F238E27FC236}">
                <a16:creationId xmlns:a16="http://schemas.microsoft.com/office/drawing/2014/main" id="{28C20185-01AC-4411-B7DC-069A70A23494}"/>
              </a:ext>
            </a:extLst>
          </p:cNvPr>
          <p:cNvSpPr txBox="1"/>
          <p:nvPr/>
        </p:nvSpPr>
        <p:spPr>
          <a:xfrm>
            <a:off x="9935308" y="6409452"/>
            <a:ext cx="2161169" cy="276999"/>
          </a:xfrm>
          <a:prstGeom prst="rect">
            <a:avLst/>
          </a:prstGeom>
          <a:noFill/>
        </p:spPr>
        <p:txBody>
          <a:bodyPr wrap="none" rtlCol="0">
            <a:spAutoFit/>
          </a:bodyPr>
          <a:lstStyle/>
          <a:p>
            <a:r>
              <a:rPr lang="de-CH" sz="1200" dirty="0">
                <a:hlinkClick r:id="rId10" action="ppaction://hlinksldjump">
                  <a:extLst>
                    <a:ext uri="{A12FA001-AC4F-418D-AE19-62706E023703}">
                      <ahyp:hlinkClr xmlns:ahyp="http://schemas.microsoft.com/office/drawing/2018/hyperlinkcolor" val="tx"/>
                    </a:ext>
                  </a:extLst>
                </a:hlinkClick>
              </a:rPr>
              <a:t>Zurück zur Übersicht (klick!)</a:t>
            </a:r>
            <a:endParaRPr lang="de-CH" sz="1200" dirty="0"/>
          </a:p>
        </p:txBody>
      </p:sp>
    </p:spTree>
    <p:extLst>
      <p:ext uri="{BB962C8B-B14F-4D97-AF65-F5344CB8AC3E}">
        <p14:creationId xmlns:p14="http://schemas.microsoft.com/office/powerpoint/2010/main" val="392929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00E0FC9-CE73-4092-9830-BE83FF13173B}"/>
              </a:ext>
            </a:extLst>
          </p:cNvPr>
          <p:cNvPicPr>
            <a:picLocks noChangeAspect="1"/>
          </p:cNvPicPr>
          <p:nvPr/>
        </p:nvPicPr>
        <p:blipFill>
          <a:blip r:embed="rId3"/>
          <a:srcRect/>
          <a:stretch/>
        </p:blipFill>
        <p:spPr>
          <a:xfrm>
            <a:off x="9228643" y="5477745"/>
            <a:ext cx="2035995" cy="1152000"/>
          </a:xfrm>
          <a:custGeom>
            <a:avLst/>
            <a:gdLst>
              <a:gd name="connsiteX0" fmla="*/ 0 w 3239538"/>
              <a:gd name="connsiteY0" fmla="*/ 0 h 1589196"/>
              <a:gd name="connsiteX1" fmla="*/ 3239538 w 3239538"/>
              <a:gd name="connsiteY1" fmla="*/ 0 h 1589196"/>
              <a:gd name="connsiteX2" fmla="*/ 3239538 w 3239538"/>
              <a:gd name="connsiteY2" fmla="*/ 1266733 h 1589196"/>
              <a:gd name="connsiteX3" fmla="*/ 2917075 w 3239538"/>
              <a:gd name="connsiteY3" fmla="*/ 1589196 h 1589196"/>
              <a:gd name="connsiteX4" fmla="*/ 0 w 3239538"/>
              <a:gd name="connsiteY4" fmla="*/ 1589196 h 1589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538" h="1589196">
                <a:moveTo>
                  <a:pt x="0" y="0"/>
                </a:moveTo>
                <a:lnTo>
                  <a:pt x="3239538" y="0"/>
                </a:lnTo>
                <a:lnTo>
                  <a:pt x="3239538" y="1266733"/>
                </a:lnTo>
                <a:lnTo>
                  <a:pt x="2917075" y="1589196"/>
                </a:lnTo>
                <a:lnTo>
                  <a:pt x="0" y="1589196"/>
                </a:lnTo>
                <a:close/>
              </a:path>
            </a:pathLst>
          </a:custGeom>
          <a:ln w="15875">
            <a:solidFill>
              <a:srgbClr val="FFFFFF">
                <a:alpha val="40000"/>
              </a:srgbClr>
            </a:solidFill>
          </a:ln>
          <a:effectLst>
            <a:innerShdw blurRad="57150" dist="38100" dir="14460000">
              <a:prstClr val="black">
                <a:alpha val="70000"/>
              </a:prstClr>
            </a:innerShdw>
          </a:effectLst>
        </p:spPr>
      </p:pic>
      <p:pic>
        <p:nvPicPr>
          <p:cNvPr id="14" name="Grafik 13">
            <a:extLst>
              <a:ext uri="{FF2B5EF4-FFF2-40B4-BE49-F238E27FC236}">
                <a16:creationId xmlns:a16="http://schemas.microsoft.com/office/drawing/2014/main" id="{D583D179-781E-44C7-A2B2-96FEE3BA97F7}"/>
              </a:ext>
            </a:extLst>
          </p:cNvPr>
          <p:cNvPicPr>
            <a:picLocks noChangeAspect="1"/>
          </p:cNvPicPr>
          <p:nvPr/>
        </p:nvPicPr>
        <p:blipFill>
          <a:blip r:embed="rId4"/>
          <a:srcRect/>
          <a:stretch/>
        </p:blipFill>
        <p:spPr>
          <a:xfrm>
            <a:off x="9228643" y="4206561"/>
            <a:ext cx="2015794" cy="1152000"/>
          </a:xfrm>
          <a:prstGeom prst="rect">
            <a:avLst/>
          </a:prstGeom>
          <a:ln w="15875">
            <a:solidFill>
              <a:srgbClr val="FFFFFF">
                <a:alpha val="40000"/>
              </a:srgbClr>
            </a:solidFill>
          </a:ln>
          <a:effectLst>
            <a:innerShdw blurRad="57150" dist="38100" dir="14460000">
              <a:prstClr val="black">
                <a:alpha val="70000"/>
              </a:prstClr>
            </a:innerShdw>
          </a:effectLst>
        </p:spPr>
      </p:pic>
      <p:sp>
        <p:nvSpPr>
          <p:cNvPr id="7" name="Titel 5">
            <a:extLst>
              <a:ext uri="{FF2B5EF4-FFF2-40B4-BE49-F238E27FC236}">
                <a16:creationId xmlns:a16="http://schemas.microsoft.com/office/drawing/2014/main" id="{866E91E4-E527-4346-917D-B6AB499C52DF}"/>
              </a:ext>
            </a:extLst>
          </p:cNvPr>
          <p:cNvSpPr>
            <a:spLocks noGrp="1"/>
          </p:cNvSpPr>
          <p:nvPr>
            <p:ph type="title"/>
          </p:nvPr>
        </p:nvSpPr>
        <p:spPr>
          <a:xfrm>
            <a:off x="684211" y="5009761"/>
            <a:ext cx="7630075" cy="1507067"/>
          </a:xfrm>
        </p:spPr>
        <p:txBody>
          <a:bodyPr>
            <a:normAutofit/>
          </a:bodyPr>
          <a:lstStyle/>
          <a:p>
            <a:pPr marL="742950" indent="-742950">
              <a:buFont typeface="+mj-lt"/>
              <a:buAutoNum type="arabicPeriod" startAt="4"/>
            </a:pPr>
            <a:r>
              <a:rPr lang="de-DE" b="1" dirty="0"/>
              <a:t>Auswirkungen weltweit</a:t>
            </a:r>
            <a:endParaRPr lang="de-DE" sz="3600" b="1" dirty="0"/>
          </a:p>
        </p:txBody>
      </p:sp>
      <p:sp>
        <p:nvSpPr>
          <p:cNvPr id="3" name="Inhaltsplatzhalter 2"/>
          <p:cNvSpPr>
            <a:spLocks noGrp="1"/>
          </p:cNvSpPr>
          <p:nvPr>
            <p:ph idx="1"/>
          </p:nvPr>
        </p:nvSpPr>
        <p:spPr>
          <a:xfrm>
            <a:off x="726346" y="478011"/>
            <a:ext cx="8214474" cy="4999734"/>
          </a:xfrm>
        </p:spPr>
        <p:txBody>
          <a:bodyPr>
            <a:normAutofit fontScale="85000" lnSpcReduction="20000"/>
          </a:bodyPr>
          <a:lstStyle/>
          <a:p>
            <a:pPr>
              <a:lnSpc>
                <a:spcPct val="90000"/>
              </a:lnSpc>
              <a:spcBef>
                <a:spcPts val="600"/>
              </a:spcBef>
              <a:buNone/>
            </a:pPr>
            <a:r>
              <a:rPr lang="de-DE" sz="2800" b="1" dirty="0">
                <a:solidFill>
                  <a:schemeClr val="bg1"/>
                </a:solidFill>
                <a:latin typeface="Calibri" panose="020F0502020204030204" pitchFamily="34" charset="0"/>
                <a:cs typeface="Calibri" panose="020F0502020204030204" pitchFamily="34" charset="0"/>
              </a:rPr>
              <a:t>Auswirkungen des Klimawandels auf die Umwelt</a:t>
            </a:r>
            <a:endParaRPr lang="de-CH" sz="2800" b="1" dirty="0">
              <a:solidFill>
                <a:schemeClr val="bg1"/>
              </a:solidFill>
              <a:latin typeface="Calibri" panose="020F0502020204030204" pitchFamily="34" charset="0"/>
              <a:cs typeface="Calibri" panose="020F0502020204030204" pitchFamily="34" charset="0"/>
            </a:endParaRPr>
          </a:p>
          <a:p>
            <a:pPr marL="0" indent="0">
              <a:lnSpc>
                <a:spcPct val="90000"/>
              </a:lnSpc>
              <a:spcBef>
                <a:spcPts val="600"/>
              </a:spcBef>
              <a:spcAft>
                <a:spcPts val="900"/>
              </a:spcAft>
              <a:buNone/>
            </a:pPr>
            <a:r>
              <a:rPr lang="de-DE" sz="2100" b="1" dirty="0">
                <a:solidFill>
                  <a:schemeClr val="tx1"/>
                </a:solidFill>
                <a:latin typeface="Calibri" panose="020F0502020204030204" pitchFamily="34" charset="0"/>
                <a:cs typeface="Calibri" panose="020F0502020204030204" pitchFamily="34" charset="0"/>
              </a:rPr>
              <a:t>Beispiel: Verschiebung der Jahreszeiten und damit der Klimazonen der Erde</a:t>
            </a:r>
          </a:p>
          <a:p>
            <a:pPr lvl="1">
              <a:spcBef>
                <a:spcPts val="0"/>
              </a:spcBef>
              <a:spcAft>
                <a:spcPts val="0"/>
              </a:spcAft>
            </a:pPr>
            <a:r>
              <a:rPr lang="de-DE" sz="2100" b="1" dirty="0">
                <a:solidFill>
                  <a:srgbClr val="FFFF00"/>
                </a:solidFill>
                <a:latin typeface="Calibri" panose="020F0502020204030204" pitchFamily="34" charset="0"/>
                <a:cs typeface="Calibri" panose="020F0502020204030204" pitchFamily="34" charset="0"/>
              </a:rPr>
              <a:t>Im Polargebiet</a:t>
            </a:r>
            <a:r>
              <a:rPr lang="de-DE" sz="2100" b="1" dirty="0">
                <a:solidFill>
                  <a:schemeClr val="tx1"/>
                </a:solidFill>
                <a:latin typeface="Calibri" panose="020F0502020204030204" pitchFamily="34" charset="0"/>
                <a:cs typeface="Calibri" panose="020F0502020204030204" pitchFamily="34" charset="0"/>
              </a:rPr>
              <a:t> ist die Artenvielfalt durch die Schrumpfung der Tundren und auftauende Permafrostböden stark gefährdet. </a:t>
            </a:r>
          </a:p>
          <a:p>
            <a:pPr lvl="1">
              <a:spcBef>
                <a:spcPts val="0"/>
              </a:spcBef>
              <a:spcAft>
                <a:spcPts val="0"/>
              </a:spcAft>
            </a:pPr>
            <a:r>
              <a:rPr lang="de-DE" sz="2100" b="1" dirty="0">
                <a:solidFill>
                  <a:srgbClr val="FFFF00"/>
                </a:solidFill>
                <a:latin typeface="Calibri" panose="020F0502020204030204" pitchFamily="34" charset="0"/>
                <a:cs typeface="Calibri" panose="020F0502020204030204" pitchFamily="34" charset="0"/>
              </a:rPr>
              <a:t>Im </a:t>
            </a:r>
            <a:r>
              <a:rPr lang="de-DE" sz="2100" b="1" dirty="0" err="1">
                <a:solidFill>
                  <a:srgbClr val="FFFF00"/>
                </a:solidFill>
                <a:latin typeface="Calibri" panose="020F0502020204030204" pitchFamily="34" charset="0"/>
                <a:cs typeface="Calibri" panose="020F0502020204030204" pitchFamily="34" charset="0"/>
              </a:rPr>
              <a:t>kaltgemässigten</a:t>
            </a:r>
            <a:r>
              <a:rPr lang="de-DE" sz="2100" b="1" dirty="0">
                <a:solidFill>
                  <a:srgbClr val="FFFF00"/>
                </a:solidFill>
                <a:latin typeface="Calibri" panose="020F0502020204030204" pitchFamily="34" charset="0"/>
                <a:cs typeface="Calibri" panose="020F0502020204030204" pitchFamily="34" charset="0"/>
              </a:rPr>
              <a:t> Klima</a:t>
            </a:r>
            <a:r>
              <a:rPr lang="de-DE" sz="2100" b="1" dirty="0">
                <a:solidFill>
                  <a:schemeClr val="tx1"/>
                </a:solidFill>
                <a:latin typeface="Calibri" panose="020F0502020204030204" pitchFamily="34" charset="0"/>
                <a:cs typeface="Calibri" panose="020F0502020204030204" pitchFamily="34" charset="0"/>
              </a:rPr>
              <a:t> drohen Waldbrände und die Zunahme von Insekten, die Infektionen bei Mensch und Tier verursachen können. </a:t>
            </a:r>
          </a:p>
          <a:p>
            <a:pPr lvl="1">
              <a:spcBef>
                <a:spcPts val="0"/>
              </a:spcBef>
              <a:spcAft>
                <a:spcPts val="0"/>
              </a:spcAft>
            </a:pPr>
            <a:r>
              <a:rPr lang="de-DE" sz="2100" b="1" dirty="0">
                <a:solidFill>
                  <a:srgbClr val="FFFF00"/>
                </a:solidFill>
                <a:latin typeface="Calibri" panose="020F0502020204030204" pitchFamily="34" charset="0"/>
                <a:cs typeface="Calibri" panose="020F0502020204030204" pitchFamily="34" charset="0"/>
              </a:rPr>
              <a:t>In den </a:t>
            </a:r>
            <a:r>
              <a:rPr lang="de-DE" sz="2100" b="1" dirty="0" err="1">
                <a:solidFill>
                  <a:srgbClr val="FFFF00"/>
                </a:solidFill>
                <a:latin typeface="Calibri" panose="020F0502020204030204" pitchFamily="34" charset="0"/>
                <a:cs typeface="Calibri" panose="020F0502020204030204" pitchFamily="34" charset="0"/>
              </a:rPr>
              <a:t>warmgemässigten</a:t>
            </a:r>
            <a:r>
              <a:rPr lang="de-DE" sz="2100" b="1" dirty="0">
                <a:solidFill>
                  <a:srgbClr val="FFFF00"/>
                </a:solidFill>
                <a:latin typeface="Calibri" panose="020F0502020204030204" pitchFamily="34" charset="0"/>
                <a:cs typeface="Calibri" panose="020F0502020204030204" pitchFamily="34" charset="0"/>
              </a:rPr>
              <a:t> Klimazonen </a:t>
            </a:r>
            <a:r>
              <a:rPr lang="de-DE" sz="2100" b="1" dirty="0">
                <a:solidFill>
                  <a:schemeClr val="tx1"/>
                </a:solidFill>
                <a:latin typeface="Calibri" panose="020F0502020204030204" pitchFamily="34" charset="0"/>
                <a:cs typeface="Calibri" panose="020F0502020204030204" pitchFamily="34" charset="0"/>
              </a:rPr>
              <a:t>gilt das Gleiche. Jedoch werden diese zusätzlich noch von langen Dürreperioden bedroht.</a:t>
            </a:r>
          </a:p>
          <a:p>
            <a:pPr lvl="1">
              <a:spcBef>
                <a:spcPts val="0"/>
              </a:spcBef>
              <a:spcAft>
                <a:spcPts val="0"/>
              </a:spcAft>
            </a:pPr>
            <a:r>
              <a:rPr lang="de-DE" sz="2100" b="1" dirty="0">
                <a:solidFill>
                  <a:srgbClr val="FFFF00"/>
                </a:solidFill>
                <a:latin typeface="Calibri" panose="020F0502020204030204" pitchFamily="34" charset="0"/>
                <a:cs typeface="Calibri" panose="020F0502020204030204" pitchFamily="34" charset="0"/>
              </a:rPr>
              <a:t>In den subtropischen Gebieten </a:t>
            </a:r>
            <a:r>
              <a:rPr lang="de-DE" sz="2100" b="1" dirty="0">
                <a:solidFill>
                  <a:schemeClr val="tx1"/>
                </a:solidFill>
                <a:latin typeface="Calibri" panose="020F0502020204030204" pitchFamily="34" charset="0"/>
                <a:cs typeface="Calibri" panose="020F0502020204030204" pitchFamily="34" charset="0"/>
              </a:rPr>
              <a:t>werden die Dürreperioden noch länger andauern als bisher. </a:t>
            </a:r>
          </a:p>
          <a:p>
            <a:pPr lvl="1">
              <a:spcBef>
                <a:spcPts val="0"/>
              </a:spcBef>
              <a:spcAft>
                <a:spcPts val="0"/>
              </a:spcAft>
            </a:pPr>
            <a:r>
              <a:rPr lang="de-DE" sz="2100" b="1" dirty="0">
                <a:solidFill>
                  <a:srgbClr val="FFFF00"/>
                </a:solidFill>
                <a:latin typeface="Calibri" panose="020F0502020204030204" pitchFamily="34" charset="0"/>
                <a:cs typeface="Calibri" panose="020F0502020204030204" pitchFamily="34" charset="0"/>
              </a:rPr>
              <a:t>Für die Tropen</a:t>
            </a:r>
            <a:r>
              <a:rPr lang="de-DE" sz="2100" b="1" dirty="0">
                <a:solidFill>
                  <a:schemeClr val="tx1"/>
                </a:solidFill>
                <a:latin typeface="Calibri" panose="020F0502020204030204" pitchFamily="34" charset="0"/>
                <a:cs typeface="Calibri" panose="020F0502020204030204" pitchFamily="34" charset="0"/>
              </a:rPr>
              <a:t> ist mit zunehmendem Niederschlag zu rechnen. </a:t>
            </a:r>
          </a:p>
          <a:p>
            <a:pPr lvl="1">
              <a:spcBef>
                <a:spcPts val="0"/>
              </a:spcBef>
              <a:spcAft>
                <a:spcPts val="0"/>
              </a:spcAft>
            </a:pPr>
            <a:r>
              <a:rPr lang="de-DE" sz="2100" b="1" dirty="0">
                <a:solidFill>
                  <a:srgbClr val="FFFF00"/>
                </a:solidFill>
                <a:latin typeface="Calibri" panose="020F0502020204030204" pitchFamily="34" charset="0"/>
                <a:cs typeface="Calibri" panose="020F0502020204030204" pitchFamily="34" charset="0"/>
              </a:rPr>
              <a:t>Die Ozeane </a:t>
            </a:r>
            <a:r>
              <a:rPr lang="de-DE" sz="2100" b="1" dirty="0">
                <a:solidFill>
                  <a:schemeClr val="tx1"/>
                </a:solidFill>
                <a:latin typeface="Calibri" panose="020F0502020204030204" pitchFamily="34" charset="0"/>
                <a:cs typeface="Calibri" panose="020F0502020204030204" pitchFamily="34" charset="0"/>
              </a:rPr>
              <a:t>versauern durch erhöhten CO</a:t>
            </a:r>
            <a:r>
              <a:rPr lang="de-DE" sz="2100" b="1" baseline="30000" dirty="0">
                <a:solidFill>
                  <a:schemeClr val="tx1"/>
                </a:solidFill>
                <a:latin typeface="Calibri" panose="020F0502020204030204" pitchFamily="34" charset="0"/>
                <a:cs typeface="Calibri" panose="020F0502020204030204" pitchFamily="34" charset="0"/>
              </a:rPr>
              <a:t>2</a:t>
            </a:r>
            <a:r>
              <a:rPr lang="de-DE" sz="2100" b="1" dirty="0">
                <a:solidFill>
                  <a:schemeClr val="tx1"/>
                </a:solidFill>
                <a:latin typeface="Calibri" panose="020F0502020204030204" pitchFamily="34" charset="0"/>
                <a:cs typeface="Calibri" panose="020F0502020204030204" pitchFamily="34" charset="0"/>
              </a:rPr>
              <a:t>-Anteil. </a:t>
            </a:r>
          </a:p>
          <a:p>
            <a:pPr marL="0" indent="0">
              <a:lnSpc>
                <a:spcPct val="90000"/>
              </a:lnSpc>
              <a:spcBef>
                <a:spcPts val="600"/>
              </a:spcBef>
              <a:spcAft>
                <a:spcPts val="900"/>
              </a:spcAft>
              <a:buNone/>
            </a:pPr>
            <a:endParaRPr lang="de-DE" sz="1600" b="1" dirty="0">
              <a:solidFill>
                <a:schemeClr val="tx1"/>
              </a:solidFill>
              <a:latin typeface="Calibri" panose="020F0502020204030204" pitchFamily="34" charset="0"/>
              <a:cs typeface="Calibri" panose="020F0502020204030204" pitchFamily="34" charset="0"/>
            </a:endParaRPr>
          </a:p>
          <a:p>
            <a:pPr marL="0" indent="0">
              <a:lnSpc>
                <a:spcPct val="90000"/>
              </a:lnSpc>
              <a:spcBef>
                <a:spcPts val="600"/>
              </a:spcBef>
              <a:spcAft>
                <a:spcPts val="900"/>
              </a:spcAft>
              <a:buNone/>
            </a:pPr>
            <a:r>
              <a:rPr lang="de-DE" sz="2800" b="1" dirty="0">
                <a:solidFill>
                  <a:srgbClr val="FFFF00"/>
                </a:solidFill>
                <a:latin typeface="Calibri" panose="020F0502020204030204" pitchFamily="34" charset="0"/>
                <a:cs typeface="Calibri" panose="020F0502020204030204" pitchFamily="34" charset="0"/>
              </a:rPr>
              <a:t>Auftrag: </a:t>
            </a:r>
            <a:r>
              <a:rPr lang="de-DE" sz="2100" b="1" dirty="0">
                <a:solidFill>
                  <a:srgbClr val="FFFF00"/>
                </a:solidFill>
                <a:latin typeface="Calibri" panose="020F0502020204030204" pitchFamily="34" charset="0"/>
                <a:cs typeface="Calibri" panose="020F0502020204030204" pitchFamily="34" charset="0"/>
              </a:rPr>
              <a:t>Diskutiert Auswirkungen mit den Stichworten:</a:t>
            </a:r>
          </a:p>
          <a:p>
            <a:pPr lvl="1">
              <a:lnSpc>
                <a:spcPct val="120000"/>
              </a:lnSpc>
              <a:spcBef>
                <a:spcPts val="0"/>
              </a:spcBef>
              <a:spcAft>
                <a:spcPts val="0"/>
              </a:spcAft>
              <a:buFont typeface="Arial" panose="020B0604020202020204" pitchFamily="34" charset="0"/>
              <a:buChar char="•"/>
            </a:pPr>
            <a:r>
              <a:rPr lang="de-DE" sz="2100" b="1" dirty="0">
                <a:solidFill>
                  <a:schemeClr val="tx1"/>
                </a:solidFill>
                <a:latin typeface="Calibri" panose="020F0502020204030204" pitchFamily="34" charset="0"/>
                <a:cs typeface="Calibri" panose="020F0502020204030204" pitchFamily="34" charset="0"/>
              </a:rPr>
              <a:t>Anstieg des Meeresspiegels um 0,5 m </a:t>
            </a:r>
          </a:p>
          <a:p>
            <a:pPr lvl="1">
              <a:lnSpc>
                <a:spcPct val="120000"/>
              </a:lnSpc>
              <a:spcBef>
                <a:spcPts val="0"/>
              </a:spcBef>
              <a:spcAft>
                <a:spcPts val="0"/>
              </a:spcAft>
              <a:buFont typeface="Arial" panose="020B0604020202020204" pitchFamily="34" charset="0"/>
              <a:buChar char="•"/>
            </a:pPr>
            <a:r>
              <a:rPr lang="de-DE" sz="2100" b="1" dirty="0">
                <a:solidFill>
                  <a:schemeClr val="tx1"/>
                </a:solidFill>
                <a:latin typeface="Calibri" panose="020F0502020204030204" pitchFamily="34" charset="0"/>
                <a:cs typeface="Calibri" panose="020F0502020204030204" pitchFamily="34" charset="0"/>
              </a:rPr>
              <a:t>Politische Auswirkungen</a:t>
            </a:r>
          </a:p>
          <a:p>
            <a:pPr lvl="1">
              <a:lnSpc>
                <a:spcPct val="120000"/>
              </a:lnSpc>
              <a:spcBef>
                <a:spcPts val="0"/>
              </a:spcBef>
              <a:spcAft>
                <a:spcPts val="0"/>
              </a:spcAft>
              <a:buFont typeface="Arial" panose="020B0604020202020204" pitchFamily="34" charset="0"/>
              <a:buChar char="•"/>
            </a:pPr>
            <a:r>
              <a:rPr lang="de-DE" sz="2100" b="1" dirty="0">
                <a:solidFill>
                  <a:schemeClr val="tx1"/>
                </a:solidFill>
                <a:latin typeface="Calibri" panose="020F0502020204030204" pitchFamily="34" charset="0"/>
                <a:cs typeface="Calibri" panose="020F0502020204030204" pitchFamily="34" charset="0"/>
              </a:rPr>
              <a:t>Wirtschaftliche Veränderungen</a:t>
            </a:r>
          </a:p>
          <a:p>
            <a:pPr lvl="1">
              <a:lnSpc>
                <a:spcPct val="120000"/>
              </a:lnSpc>
              <a:spcBef>
                <a:spcPts val="0"/>
              </a:spcBef>
              <a:spcAft>
                <a:spcPts val="0"/>
              </a:spcAft>
              <a:buFont typeface="Arial" panose="020B0604020202020204" pitchFamily="34" charset="0"/>
              <a:buChar char="•"/>
            </a:pPr>
            <a:r>
              <a:rPr lang="de-DE" sz="2100" b="1" dirty="0">
                <a:solidFill>
                  <a:schemeClr val="tx1"/>
                </a:solidFill>
                <a:latin typeface="Calibri" panose="020F0502020204030204" pitchFamily="34" charset="0"/>
                <a:cs typeface="Calibri" panose="020F0502020204030204" pitchFamily="34" charset="0"/>
              </a:rPr>
              <a:t>Gesellschaftliche Folgen</a:t>
            </a:r>
            <a:endParaRPr lang="de-CH" sz="3000" b="1" dirty="0">
              <a:solidFill>
                <a:srgbClr val="FFFF00"/>
              </a:solidFill>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98A392C5-A6A3-42E1-B7EE-F08D47224F3B}"/>
              </a:ext>
            </a:extLst>
          </p:cNvPr>
          <p:cNvPicPr>
            <a:picLocks noChangeAspect="1"/>
          </p:cNvPicPr>
          <p:nvPr/>
        </p:nvPicPr>
        <p:blipFill>
          <a:blip r:embed="rId5"/>
          <a:srcRect/>
          <a:stretch/>
        </p:blipFill>
        <p:spPr>
          <a:xfrm>
            <a:off x="9228643" y="393015"/>
            <a:ext cx="2062834" cy="1152000"/>
          </a:xfrm>
          <a:custGeom>
            <a:avLst/>
            <a:gdLst>
              <a:gd name="connsiteX0" fmla="*/ 322464 w 3239538"/>
              <a:gd name="connsiteY0" fmla="*/ 0 h 1611180"/>
              <a:gd name="connsiteX1" fmla="*/ 3239538 w 3239538"/>
              <a:gd name="connsiteY1" fmla="*/ 0 h 1611180"/>
              <a:gd name="connsiteX2" fmla="*/ 3239538 w 3239538"/>
              <a:gd name="connsiteY2" fmla="*/ 1611180 h 1611180"/>
              <a:gd name="connsiteX3" fmla="*/ 0 w 3239538"/>
              <a:gd name="connsiteY3" fmla="*/ 1611180 h 1611180"/>
              <a:gd name="connsiteX4" fmla="*/ 0 w 3239538"/>
              <a:gd name="connsiteY4" fmla="*/ 322464 h 161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538" h="1611180">
                <a:moveTo>
                  <a:pt x="322464" y="0"/>
                </a:moveTo>
                <a:lnTo>
                  <a:pt x="3239538" y="0"/>
                </a:lnTo>
                <a:lnTo>
                  <a:pt x="3239538" y="1611180"/>
                </a:lnTo>
                <a:lnTo>
                  <a:pt x="0" y="161118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pic>
        <p:nvPicPr>
          <p:cNvPr id="11" name="Grafik 10">
            <a:extLst>
              <a:ext uri="{FF2B5EF4-FFF2-40B4-BE49-F238E27FC236}">
                <a16:creationId xmlns:a16="http://schemas.microsoft.com/office/drawing/2014/main" id="{9E1C7391-DA35-423E-81B5-96C9D7FF9FE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Lst>
          </a:blip>
          <a:srcRect/>
          <a:stretch/>
        </p:blipFill>
        <p:spPr>
          <a:xfrm>
            <a:off x="9228643" y="1664197"/>
            <a:ext cx="2052204" cy="1152000"/>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13" name="Grafik 12">
            <a:extLst>
              <a:ext uri="{FF2B5EF4-FFF2-40B4-BE49-F238E27FC236}">
                <a16:creationId xmlns:a16="http://schemas.microsoft.com/office/drawing/2014/main" id="{B46AD7A2-7763-48CB-B186-CDBB1DAFFE44}"/>
              </a:ext>
            </a:extLst>
          </p:cNvPr>
          <p:cNvPicPr>
            <a:picLocks noChangeAspect="1"/>
          </p:cNvPicPr>
          <p:nvPr/>
        </p:nvPicPr>
        <p:blipFill>
          <a:blip r:embed="rId8"/>
          <a:srcRect/>
          <a:stretch/>
        </p:blipFill>
        <p:spPr>
          <a:xfrm>
            <a:off x="9228643" y="2935379"/>
            <a:ext cx="2015794" cy="1152000"/>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281502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900"/>
                                        <p:tgtEl>
                                          <p:spTgt spid="9"/>
                                        </p:tgtEl>
                                      </p:cBhvr>
                                    </p:animEffect>
                                  </p:childTnLst>
                                </p:cTn>
                              </p:par>
                              <p:par>
                                <p:cTn id="36" presetID="10" presetClass="entr" presetSubtype="0" fill="hold" nodeType="withEffect">
                                  <p:stCondLst>
                                    <p:cond delay="210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900"/>
                                        <p:tgtEl>
                                          <p:spTgt spid="11"/>
                                        </p:tgtEl>
                                      </p:cBhvr>
                                    </p:animEffect>
                                  </p:childTnLst>
                                </p:cTn>
                              </p:par>
                              <p:par>
                                <p:cTn id="39" presetID="10" presetClass="entr" presetSubtype="0" fill="hold" nodeType="withEffect">
                                  <p:stCondLst>
                                    <p:cond delay="390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par>
                                <p:cTn id="42" presetID="10" presetClass="entr" presetSubtype="0" fill="hold" nodeType="withEffect">
                                  <p:stCondLst>
                                    <p:cond delay="57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400"/>
                                        <p:tgtEl>
                                          <p:spTgt spid="14"/>
                                        </p:tgtEl>
                                      </p:cBhvr>
                                    </p:animEffect>
                                  </p:childTnLst>
                                </p:cTn>
                              </p:par>
                              <p:par>
                                <p:cTn id="45" presetID="10" presetClass="entr" presetSubtype="0" fill="hold" nodeType="withEffect">
                                  <p:stCondLst>
                                    <p:cond delay="800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2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500"/>
                                        <p:tgtEl>
                                          <p:spTgt spid="3">
                                            <p:txEl>
                                              <p:pRg st="12" end="1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fade">
                                      <p:cBhvr>
                                        <p:cTn id="6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866E91E4-E527-4346-917D-B6AB499C52DF}"/>
              </a:ext>
            </a:extLst>
          </p:cNvPr>
          <p:cNvSpPr>
            <a:spLocks noGrp="1"/>
          </p:cNvSpPr>
          <p:nvPr>
            <p:ph type="title"/>
          </p:nvPr>
        </p:nvSpPr>
        <p:spPr>
          <a:xfrm>
            <a:off x="684211" y="5009761"/>
            <a:ext cx="7630075" cy="1507067"/>
          </a:xfrm>
        </p:spPr>
        <p:txBody>
          <a:bodyPr>
            <a:normAutofit/>
          </a:bodyPr>
          <a:lstStyle/>
          <a:p>
            <a:pPr marL="742950" indent="-742950">
              <a:buFont typeface="+mj-lt"/>
              <a:buAutoNum type="arabicPeriod" startAt="4"/>
            </a:pPr>
            <a:r>
              <a:rPr lang="de-DE" b="1" dirty="0"/>
              <a:t>Auswirkungen weltweit</a:t>
            </a:r>
            <a:endParaRPr lang="de-DE" sz="3600" b="1" dirty="0"/>
          </a:p>
        </p:txBody>
      </p:sp>
      <p:sp>
        <p:nvSpPr>
          <p:cNvPr id="3" name="Inhaltsplatzhalter 2"/>
          <p:cNvSpPr>
            <a:spLocks noGrp="1"/>
          </p:cNvSpPr>
          <p:nvPr>
            <p:ph idx="1"/>
          </p:nvPr>
        </p:nvSpPr>
        <p:spPr>
          <a:xfrm>
            <a:off x="684211" y="393015"/>
            <a:ext cx="8214474" cy="4809606"/>
          </a:xfrm>
        </p:spPr>
        <p:txBody>
          <a:bodyPr>
            <a:normAutofit/>
          </a:bodyPr>
          <a:lstStyle/>
          <a:p>
            <a:pPr>
              <a:lnSpc>
                <a:spcPct val="90000"/>
              </a:lnSpc>
              <a:spcBef>
                <a:spcPts val="600"/>
              </a:spcBef>
              <a:buNone/>
            </a:pPr>
            <a:r>
              <a:rPr lang="de-DE" sz="2400" b="1" dirty="0">
                <a:solidFill>
                  <a:srgbClr val="FFFF00"/>
                </a:solidFill>
                <a:latin typeface="Calibri" panose="020F0502020204030204" pitchFamily="34" charset="0"/>
                <a:cs typeface="Calibri" panose="020F0502020204030204" pitchFamily="34" charset="0"/>
              </a:rPr>
              <a:t>Auftrag 1: </a:t>
            </a:r>
          </a:p>
          <a:p>
            <a:pPr>
              <a:lnSpc>
                <a:spcPct val="90000"/>
              </a:lnSpc>
              <a:spcBef>
                <a:spcPts val="600"/>
              </a:spcBef>
              <a:spcAft>
                <a:spcPts val="900"/>
              </a:spcAft>
            </a:pPr>
            <a:r>
              <a:rPr lang="de-DE" sz="1800" b="1" dirty="0">
                <a:solidFill>
                  <a:schemeClr val="tx1"/>
                </a:solidFill>
                <a:latin typeface="Calibri" panose="020F0502020204030204" pitchFamily="34" charset="0"/>
                <a:cs typeface="Calibri" panose="020F0502020204030204" pitchFamily="34" charset="0"/>
              </a:rPr>
              <a:t>Schaut euch als Partnerarbeit jeweils einen Videobeitrag an und macht euch Notizen auf einem Blatt oder in einem Worddokument. </a:t>
            </a:r>
          </a:p>
          <a:p>
            <a:pPr>
              <a:lnSpc>
                <a:spcPct val="90000"/>
              </a:lnSpc>
              <a:spcBef>
                <a:spcPts val="600"/>
              </a:spcBef>
              <a:spcAft>
                <a:spcPts val="900"/>
              </a:spcAft>
            </a:pPr>
            <a:r>
              <a:rPr lang="de-DE" sz="1800" b="1" dirty="0">
                <a:solidFill>
                  <a:schemeClr val="tx1"/>
                </a:solidFill>
                <a:latin typeface="Calibri" panose="020F0502020204030204" pitchFamily="34" charset="0"/>
                <a:cs typeface="Calibri" panose="020F0502020204030204" pitchFamily="34" charset="0"/>
              </a:rPr>
              <a:t>Erklärt euch anschliessend gegenseitig, was ihr gesehen habt und welche Überlegungen dies bei euch ausgelöst hat.</a:t>
            </a:r>
          </a:p>
          <a:p>
            <a:r>
              <a:rPr lang="de-CH" sz="1800" b="1" dirty="0">
                <a:solidFill>
                  <a:schemeClr val="tx1"/>
                </a:solidFill>
                <a:latin typeface="Calibri" panose="020F0502020204030204" pitchFamily="34" charset="0"/>
                <a:cs typeface="Calibri" panose="020F0502020204030204" pitchFamily="34" charset="0"/>
              </a:rPr>
              <a:t>Video 1: </a:t>
            </a:r>
            <a:r>
              <a:rPr lang="de-CH" sz="1800" b="1" dirty="0">
                <a:solidFill>
                  <a:srgbClr val="FFFF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Kiribati, Wo sich das Meer die Inseln holt.</a:t>
            </a:r>
            <a:endParaRPr lang="de-CH" sz="1800" b="1" dirty="0">
              <a:solidFill>
                <a:srgbClr val="FFFF00"/>
              </a:solidFill>
              <a:latin typeface="Calibri" panose="020F0502020204030204" pitchFamily="34" charset="0"/>
              <a:cs typeface="Calibri" panose="020F0502020204030204" pitchFamily="34" charset="0"/>
            </a:endParaRPr>
          </a:p>
          <a:p>
            <a:r>
              <a:rPr lang="de-CH" sz="1800" b="1" dirty="0">
                <a:solidFill>
                  <a:schemeClr val="tx1"/>
                </a:solidFill>
                <a:latin typeface="Calibri" panose="020F0502020204030204" pitchFamily="34" charset="0"/>
                <a:cs typeface="Calibri" panose="020F0502020204030204" pitchFamily="34" charset="0"/>
              </a:rPr>
              <a:t>Video 2: </a:t>
            </a:r>
            <a:r>
              <a:rPr lang="de-CH" sz="1800" b="1"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Kenia, Menschen und Tiere leiden unter Dürre in Kenia</a:t>
            </a:r>
            <a:endParaRPr lang="de-CH" sz="1800" b="1" dirty="0">
              <a:solidFill>
                <a:srgbClr val="FFFF00"/>
              </a:solidFill>
              <a:latin typeface="Calibri" panose="020F0502020204030204" pitchFamily="34" charset="0"/>
              <a:cs typeface="Calibri" panose="020F0502020204030204" pitchFamily="34" charset="0"/>
            </a:endParaRPr>
          </a:p>
          <a:p>
            <a:pPr marL="0" indent="0">
              <a:lnSpc>
                <a:spcPct val="90000"/>
              </a:lnSpc>
              <a:spcBef>
                <a:spcPts val="600"/>
              </a:spcBef>
              <a:spcAft>
                <a:spcPts val="900"/>
              </a:spcAft>
              <a:buNone/>
            </a:pPr>
            <a:endParaRPr lang="de-DE" sz="800" b="1" dirty="0">
              <a:solidFill>
                <a:srgbClr val="FFFF00"/>
              </a:solidFill>
              <a:latin typeface="Calibri" panose="020F0502020204030204" pitchFamily="34" charset="0"/>
              <a:cs typeface="Calibri" panose="020F0502020204030204" pitchFamily="34" charset="0"/>
            </a:endParaRPr>
          </a:p>
          <a:p>
            <a:pPr marL="0" indent="0">
              <a:lnSpc>
                <a:spcPct val="90000"/>
              </a:lnSpc>
              <a:spcBef>
                <a:spcPts val="600"/>
              </a:spcBef>
              <a:spcAft>
                <a:spcPts val="900"/>
              </a:spcAft>
              <a:buNone/>
            </a:pPr>
            <a:r>
              <a:rPr lang="de-DE" sz="2400" b="1" dirty="0">
                <a:solidFill>
                  <a:srgbClr val="FFFF00"/>
                </a:solidFill>
                <a:latin typeface="Calibri" panose="020F0502020204030204" pitchFamily="34" charset="0"/>
                <a:cs typeface="Calibri" panose="020F0502020204030204" pitchFamily="34" charset="0"/>
              </a:rPr>
              <a:t>Auftrag 2: </a:t>
            </a:r>
          </a:p>
          <a:p>
            <a:pPr marL="0" indent="0">
              <a:lnSpc>
                <a:spcPct val="90000"/>
              </a:lnSpc>
              <a:spcBef>
                <a:spcPts val="600"/>
              </a:spcBef>
              <a:spcAft>
                <a:spcPts val="900"/>
              </a:spcAft>
              <a:buNone/>
            </a:pPr>
            <a:r>
              <a:rPr lang="de-DE" sz="1800" b="1" dirty="0">
                <a:solidFill>
                  <a:schemeClr val="tx1"/>
                </a:solidFill>
                <a:latin typeface="Calibri" panose="020F0502020204030204" pitchFamily="34" charset="0"/>
                <a:cs typeface="Calibri" panose="020F0502020204030204" pitchFamily="34" charset="0"/>
              </a:rPr>
              <a:t>Erstellt auf einem Blatt eine </a:t>
            </a:r>
            <a:r>
              <a:rPr lang="de-DE" sz="1800" b="1" dirty="0">
                <a:solidFill>
                  <a:srgbClr val="FFFF00"/>
                </a:solidFill>
                <a:latin typeface="Calibri" panose="020F0502020204030204" pitchFamily="34" charset="0"/>
                <a:cs typeface="Calibri" panose="020F0502020204030204" pitchFamily="34" charset="0"/>
              </a:rPr>
              <a:t>Liste mit Vorschlägen</a:t>
            </a:r>
            <a:r>
              <a:rPr lang="de-DE" sz="1800" b="1" dirty="0">
                <a:solidFill>
                  <a:schemeClr val="tx1"/>
                </a:solidFill>
                <a:latin typeface="Calibri" panose="020F0502020204030204" pitchFamily="34" charset="0"/>
                <a:cs typeface="Calibri" panose="020F0502020204030204" pitchFamily="34" charset="0"/>
              </a:rPr>
              <a:t>, was man gegen den Klimawandel unternehmen könnte (dies können Vorschläge sein, welche ihr selbst umsetzen könnt oder solche, welche die Allgemeinheit oder andere Personen / Firmen betreffen).</a:t>
            </a:r>
          </a:p>
        </p:txBody>
      </p:sp>
      <p:pic>
        <p:nvPicPr>
          <p:cNvPr id="9" name="Grafik 8">
            <a:extLst>
              <a:ext uri="{FF2B5EF4-FFF2-40B4-BE49-F238E27FC236}">
                <a16:creationId xmlns:a16="http://schemas.microsoft.com/office/drawing/2014/main" id="{98A392C5-A6A3-42E1-B7EE-F08D47224F3B}"/>
              </a:ext>
            </a:extLst>
          </p:cNvPr>
          <p:cNvPicPr>
            <a:picLocks noChangeAspect="1"/>
          </p:cNvPicPr>
          <p:nvPr/>
        </p:nvPicPr>
        <p:blipFill>
          <a:blip r:embed="rId5"/>
          <a:srcRect/>
          <a:stretch/>
        </p:blipFill>
        <p:spPr>
          <a:xfrm>
            <a:off x="9300060" y="393015"/>
            <a:ext cx="1920000" cy="1152000"/>
          </a:xfrm>
          <a:custGeom>
            <a:avLst/>
            <a:gdLst>
              <a:gd name="connsiteX0" fmla="*/ 322464 w 3239538"/>
              <a:gd name="connsiteY0" fmla="*/ 0 h 1611180"/>
              <a:gd name="connsiteX1" fmla="*/ 3239538 w 3239538"/>
              <a:gd name="connsiteY1" fmla="*/ 0 h 1611180"/>
              <a:gd name="connsiteX2" fmla="*/ 3239538 w 3239538"/>
              <a:gd name="connsiteY2" fmla="*/ 1611180 h 1611180"/>
              <a:gd name="connsiteX3" fmla="*/ 0 w 3239538"/>
              <a:gd name="connsiteY3" fmla="*/ 1611180 h 1611180"/>
              <a:gd name="connsiteX4" fmla="*/ 0 w 3239538"/>
              <a:gd name="connsiteY4" fmla="*/ 322464 h 161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538" h="1611180">
                <a:moveTo>
                  <a:pt x="322464" y="0"/>
                </a:moveTo>
                <a:lnTo>
                  <a:pt x="3239538" y="0"/>
                </a:lnTo>
                <a:lnTo>
                  <a:pt x="3239538" y="1611180"/>
                </a:lnTo>
                <a:lnTo>
                  <a:pt x="0" y="161118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pic>
        <p:nvPicPr>
          <p:cNvPr id="11" name="Grafik 10">
            <a:extLst>
              <a:ext uri="{FF2B5EF4-FFF2-40B4-BE49-F238E27FC236}">
                <a16:creationId xmlns:a16="http://schemas.microsoft.com/office/drawing/2014/main" id="{9E1C7391-DA35-423E-81B5-96C9D7FF9FE5}"/>
              </a:ext>
            </a:extLst>
          </p:cNvPr>
          <p:cNvPicPr>
            <a:picLocks noChangeAspect="1"/>
          </p:cNvPicPr>
          <p:nvPr/>
        </p:nvPicPr>
        <p:blipFill>
          <a:blip r:embed="rId6"/>
          <a:srcRect/>
          <a:stretch/>
        </p:blipFill>
        <p:spPr>
          <a:xfrm>
            <a:off x="9300060" y="1664197"/>
            <a:ext cx="1920000" cy="1152000"/>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4" name="Grafik 3">
            <a:extLst>
              <a:ext uri="{FF2B5EF4-FFF2-40B4-BE49-F238E27FC236}">
                <a16:creationId xmlns:a16="http://schemas.microsoft.com/office/drawing/2014/main" id="{D00E0FC9-CE73-4092-9830-BE83FF13173B}"/>
              </a:ext>
            </a:extLst>
          </p:cNvPr>
          <p:cNvPicPr>
            <a:picLocks noChangeAspect="1"/>
          </p:cNvPicPr>
          <p:nvPr/>
        </p:nvPicPr>
        <p:blipFill>
          <a:blip r:embed="rId7"/>
          <a:srcRect/>
          <a:stretch/>
        </p:blipFill>
        <p:spPr>
          <a:xfrm>
            <a:off x="9298006" y="5481074"/>
            <a:ext cx="1922054" cy="1145342"/>
          </a:xfrm>
          <a:custGeom>
            <a:avLst/>
            <a:gdLst>
              <a:gd name="connsiteX0" fmla="*/ 0 w 3239538"/>
              <a:gd name="connsiteY0" fmla="*/ 0 h 1589196"/>
              <a:gd name="connsiteX1" fmla="*/ 3239538 w 3239538"/>
              <a:gd name="connsiteY1" fmla="*/ 0 h 1589196"/>
              <a:gd name="connsiteX2" fmla="*/ 3239538 w 3239538"/>
              <a:gd name="connsiteY2" fmla="*/ 1266733 h 1589196"/>
              <a:gd name="connsiteX3" fmla="*/ 2917075 w 3239538"/>
              <a:gd name="connsiteY3" fmla="*/ 1589196 h 1589196"/>
              <a:gd name="connsiteX4" fmla="*/ 0 w 3239538"/>
              <a:gd name="connsiteY4" fmla="*/ 1589196 h 1589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538" h="1589196">
                <a:moveTo>
                  <a:pt x="0" y="0"/>
                </a:moveTo>
                <a:lnTo>
                  <a:pt x="3239538" y="0"/>
                </a:lnTo>
                <a:lnTo>
                  <a:pt x="3239538" y="1266733"/>
                </a:lnTo>
                <a:lnTo>
                  <a:pt x="2917075" y="1589196"/>
                </a:lnTo>
                <a:lnTo>
                  <a:pt x="0" y="1589196"/>
                </a:lnTo>
                <a:close/>
              </a:path>
            </a:pathLst>
          </a:custGeom>
          <a:ln w="15875">
            <a:solidFill>
              <a:srgbClr val="FFFFFF">
                <a:alpha val="40000"/>
              </a:srgbClr>
            </a:solidFill>
          </a:ln>
          <a:effectLst>
            <a:innerShdw blurRad="57150" dist="38100" dir="14460000">
              <a:prstClr val="black">
                <a:alpha val="70000"/>
              </a:prstClr>
            </a:innerShdw>
          </a:effectLst>
        </p:spPr>
      </p:pic>
      <p:pic>
        <p:nvPicPr>
          <p:cNvPr id="13" name="Grafik 12">
            <a:extLst>
              <a:ext uri="{FF2B5EF4-FFF2-40B4-BE49-F238E27FC236}">
                <a16:creationId xmlns:a16="http://schemas.microsoft.com/office/drawing/2014/main" id="{B46AD7A2-7763-48CB-B186-CDBB1DAFFE44}"/>
              </a:ext>
            </a:extLst>
          </p:cNvPr>
          <p:cNvPicPr>
            <a:picLocks noChangeAspect="1"/>
          </p:cNvPicPr>
          <p:nvPr/>
        </p:nvPicPr>
        <p:blipFill>
          <a:blip r:embed="rId8"/>
          <a:srcRect/>
          <a:stretch/>
        </p:blipFill>
        <p:spPr>
          <a:xfrm>
            <a:off x="9298006" y="2966570"/>
            <a:ext cx="1922054" cy="1089618"/>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14" name="Grafik 13">
            <a:extLst>
              <a:ext uri="{FF2B5EF4-FFF2-40B4-BE49-F238E27FC236}">
                <a16:creationId xmlns:a16="http://schemas.microsoft.com/office/drawing/2014/main" id="{D583D179-781E-44C7-A2B2-96FEE3BA97F7}"/>
              </a:ext>
            </a:extLst>
          </p:cNvPr>
          <p:cNvPicPr>
            <a:picLocks noChangeAspect="1"/>
          </p:cNvPicPr>
          <p:nvPr/>
        </p:nvPicPr>
        <p:blipFill>
          <a:blip r:embed="rId9"/>
          <a:srcRect/>
          <a:stretch/>
        </p:blipFill>
        <p:spPr>
          <a:xfrm>
            <a:off x="9298006" y="4215619"/>
            <a:ext cx="1922054" cy="1133884"/>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231524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6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12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18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24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7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661860" y="4487332"/>
            <a:ext cx="5627258" cy="1507067"/>
          </a:xfrm>
        </p:spPr>
        <p:txBody>
          <a:bodyPr vert="horz" lIns="91440" tIns="45720" rIns="91440" bIns="45720" rtlCol="0" anchor="ctr">
            <a:normAutofit/>
          </a:bodyPr>
          <a:lstStyle/>
          <a:p>
            <a:r>
              <a:rPr lang="en-US" dirty="0"/>
              <a:t>Mein </a:t>
            </a:r>
            <a:r>
              <a:rPr lang="en-US" dirty="0" err="1"/>
              <a:t>beitrag</a:t>
            </a:r>
            <a:endParaRPr lang="en-US" dirty="0"/>
          </a:p>
        </p:txBody>
      </p:sp>
      <p:sp>
        <p:nvSpPr>
          <p:cNvPr id="103"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6BDD9C2B-75F7-45AB-BC63-9DEAE9CA26F3}"/>
              </a:ext>
            </a:extLst>
          </p:cNvPr>
          <p:cNvPicPr>
            <a:picLocks noChangeAspect="1"/>
          </p:cNvPicPr>
          <p:nvPr/>
        </p:nvPicPr>
        <p:blipFill rotWithShape="1">
          <a:blip r:embed="rId3"/>
          <a:srcRect l="1125" r="5342" b="-1"/>
          <a:stretch/>
        </p:blipFill>
        <p:spPr>
          <a:xfrm>
            <a:off x="800558" y="786117"/>
            <a:ext cx="3337560" cy="4956048"/>
          </a:xfrm>
          <a:custGeom>
            <a:avLst/>
            <a:gdLst>
              <a:gd name="connsiteX0" fmla="*/ 384420 w 3337560"/>
              <a:gd name="connsiteY0" fmla="*/ 0 h 4956048"/>
              <a:gd name="connsiteX1" fmla="*/ 3337560 w 3337560"/>
              <a:gd name="connsiteY1" fmla="*/ 0 h 4956048"/>
              <a:gd name="connsiteX2" fmla="*/ 3337560 w 3337560"/>
              <a:gd name="connsiteY2" fmla="*/ 4571628 h 4956048"/>
              <a:gd name="connsiteX3" fmla="*/ 2953140 w 3337560"/>
              <a:gd name="connsiteY3" fmla="*/ 4956048 h 4956048"/>
              <a:gd name="connsiteX4" fmla="*/ 0 w 3337560"/>
              <a:gd name="connsiteY4" fmla="*/ 4956048 h 4956048"/>
              <a:gd name="connsiteX5" fmla="*/ 0 w 3337560"/>
              <a:gd name="connsiteY5" fmla="*/ 384420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
        <p:nvSpPr>
          <p:cNvPr id="8" name="Textfeld 7">
            <a:extLst>
              <a:ext uri="{FF2B5EF4-FFF2-40B4-BE49-F238E27FC236}">
                <a16:creationId xmlns:a16="http://schemas.microsoft.com/office/drawing/2014/main" id="{CCA4B9B6-5D0A-4C60-A8CC-4CC638CB734F}"/>
              </a:ext>
            </a:extLst>
          </p:cNvPr>
          <p:cNvSpPr txBox="1"/>
          <p:nvPr/>
        </p:nvSpPr>
        <p:spPr>
          <a:xfrm>
            <a:off x="4661860" y="747713"/>
            <a:ext cx="6896139" cy="36152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tx1"/>
              </a:buClr>
              <a:buSzPct val="80000"/>
            </a:pPr>
            <a:r>
              <a:rPr lang="en-US" sz="2400" dirty="0" err="1">
                <a:latin typeface="Calibri" panose="020F0502020204030204" pitchFamily="34" charset="0"/>
                <a:cs typeface="Calibri" panose="020F0502020204030204" pitchFamily="34" charset="0"/>
              </a:rPr>
              <a:t>Nachdem</a:t>
            </a:r>
            <a:r>
              <a:rPr lang="en-US" sz="2400" dirty="0">
                <a:latin typeface="Calibri" panose="020F0502020204030204" pitchFamily="34" charset="0"/>
                <a:cs typeface="Calibri" panose="020F0502020204030204" pitchFamily="34" charset="0"/>
              </a:rPr>
              <a:t> du </a:t>
            </a:r>
            <a:r>
              <a:rPr lang="en-US" sz="2400" dirty="0" err="1">
                <a:latin typeface="Calibri" panose="020F0502020204030204" pitchFamily="34" charset="0"/>
                <a:cs typeface="Calibri" panose="020F0502020204030204" pitchFamily="34" charset="0"/>
              </a:rPr>
              <a:t>alles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durchgearbeitet</a:t>
            </a:r>
            <a:r>
              <a:rPr lang="en-US" sz="2400" dirty="0">
                <a:latin typeface="Calibri" panose="020F0502020204030204" pitchFamily="34" charset="0"/>
                <a:cs typeface="Calibri" panose="020F0502020204030204" pitchFamily="34" charset="0"/>
              </a:rPr>
              <a:t> hast, </a:t>
            </a:r>
            <a:r>
              <a:rPr lang="en-US" sz="2400" dirty="0" err="1">
                <a:latin typeface="Calibri" panose="020F0502020204030204" pitchFamily="34" charset="0"/>
                <a:cs typeface="Calibri" panose="020F0502020204030204" pitchFamily="34" charset="0"/>
              </a:rPr>
              <a:t>kannst</a:t>
            </a:r>
            <a:r>
              <a:rPr lang="en-US" sz="2400" dirty="0">
                <a:latin typeface="Calibri" panose="020F0502020204030204" pitchFamily="34" charset="0"/>
                <a:cs typeface="Calibri" panose="020F0502020204030204" pitchFamily="34" charset="0"/>
              </a:rPr>
              <a:t> du </a:t>
            </a:r>
            <a:r>
              <a:rPr lang="en-US" sz="2400" dirty="0" err="1">
                <a:latin typeface="Calibri" panose="020F0502020204030204" pitchFamily="34" charset="0"/>
                <a:cs typeface="Calibri" panose="020F0502020204030204" pitchFamily="34" charset="0"/>
              </a:rPr>
              <a:t>einen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eigenen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Beitrag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formulieren</a:t>
            </a:r>
            <a:r>
              <a:rPr lang="en-US" sz="2400" dirty="0">
                <a:latin typeface="Calibri" panose="020F0502020204030204" pitchFamily="34" charset="0"/>
                <a:cs typeface="Calibri" panose="020F0502020204030204" pitchFamily="34" charset="0"/>
              </a:rPr>
              <a:t>.</a:t>
            </a:r>
          </a:p>
          <a:p>
            <a:pPr>
              <a:lnSpc>
                <a:spcPct val="90000"/>
              </a:lnSpc>
              <a:spcBef>
                <a:spcPct val="20000"/>
              </a:spcBef>
              <a:spcAft>
                <a:spcPts val="600"/>
              </a:spcAft>
              <a:buClr>
                <a:schemeClr val="tx1"/>
              </a:buClr>
              <a:buSzPct val="80000"/>
            </a:pPr>
            <a:endParaRPr lang="en-US" sz="2400" dirty="0">
              <a:latin typeface="Calibri" panose="020F0502020204030204" pitchFamily="34" charset="0"/>
              <a:cs typeface="Calibri" panose="020F0502020204030204" pitchFamily="34" charset="0"/>
            </a:endParaRPr>
          </a:p>
          <a:p>
            <a:pPr>
              <a:lnSpc>
                <a:spcPct val="90000"/>
              </a:lnSpc>
              <a:spcBef>
                <a:spcPct val="20000"/>
              </a:spcBef>
              <a:spcAft>
                <a:spcPts val="600"/>
              </a:spcAft>
              <a:buClr>
                <a:schemeClr val="tx1"/>
              </a:buClr>
              <a:buSzPct val="80000"/>
            </a:pPr>
            <a:r>
              <a:rPr lang="en-US" sz="2400" b="1" dirty="0" err="1">
                <a:solidFill>
                  <a:srgbClr val="FFFF00"/>
                </a:solidFill>
                <a:latin typeface="Calibri" panose="020F0502020204030204" pitchFamily="34" charset="0"/>
                <a:cs typeface="Calibri" panose="020F0502020204030204" pitchFamily="34" charset="0"/>
              </a:rPr>
              <a:t>Auftrag</a:t>
            </a:r>
            <a:r>
              <a:rPr lang="en-US" sz="2400" b="1" dirty="0">
                <a:solidFill>
                  <a:srgbClr val="FFFF00"/>
                </a:solidFill>
                <a:latin typeface="Calibri" panose="020F0502020204030204" pitchFamily="34" charset="0"/>
                <a:cs typeface="Calibri" panose="020F0502020204030204" pitchFamily="34" charset="0"/>
              </a:rPr>
              <a:t>:</a:t>
            </a:r>
          </a:p>
          <a:p>
            <a:pPr>
              <a:lnSpc>
                <a:spcPct val="90000"/>
              </a:lnSpc>
              <a:spcBef>
                <a:spcPct val="20000"/>
              </a:spcBef>
              <a:spcAft>
                <a:spcPts val="600"/>
              </a:spcAft>
              <a:buClr>
                <a:schemeClr val="tx1"/>
              </a:buClr>
              <a:buSzPct val="80000"/>
            </a:pPr>
            <a:endParaRPr lang="en-US" sz="1700" b="1" dirty="0">
              <a:solidFill>
                <a:srgbClr val="FFFF00"/>
              </a:solidFill>
              <a:latin typeface="Calibri" panose="020F0502020204030204" pitchFamily="34" charset="0"/>
              <a:cs typeface="Calibri" panose="020F0502020204030204" pitchFamily="34" charset="0"/>
            </a:endParaRPr>
          </a:p>
          <a:p>
            <a:pPr>
              <a:lnSpc>
                <a:spcPct val="90000"/>
              </a:lnSpc>
              <a:spcBef>
                <a:spcPct val="20000"/>
              </a:spcBef>
              <a:spcAft>
                <a:spcPts val="600"/>
              </a:spcAft>
              <a:buClr>
                <a:schemeClr val="tx1"/>
              </a:buClr>
              <a:buSzPct val="80000"/>
            </a:pPr>
            <a:r>
              <a:rPr lang="en-US" sz="1700" b="1" dirty="0" err="1">
                <a:latin typeface="Calibri" panose="020F0502020204030204" pitchFamily="34" charset="0"/>
                <a:cs typeface="Calibri" panose="020F0502020204030204" pitchFamily="34" charset="0"/>
              </a:rPr>
              <a:t>Drucke</a:t>
            </a:r>
            <a:r>
              <a:rPr lang="en-US" sz="1700" b="1" dirty="0">
                <a:latin typeface="Calibri" panose="020F0502020204030204" pitchFamily="34" charset="0"/>
                <a:cs typeface="Calibri" panose="020F0502020204030204" pitchFamily="34" charset="0"/>
              </a:rPr>
              <a:t> das </a:t>
            </a:r>
            <a:r>
              <a:rPr lang="en-US" sz="1700" b="1" dirty="0" err="1">
                <a:latin typeface="Calibri" panose="020F0502020204030204" pitchFamily="34" charset="0"/>
                <a:cs typeface="Calibri" panose="020F0502020204030204" pitchFamily="34" charset="0"/>
              </a:rPr>
              <a:t>Arbeitsblatt</a:t>
            </a:r>
            <a:r>
              <a:rPr lang="en-US" sz="1700" b="1" dirty="0">
                <a:latin typeface="Calibri" panose="020F0502020204030204" pitchFamily="34" charset="0"/>
                <a:cs typeface="Calibri" panose="020F0502020204030204" pitchFamily="34" charset="0"/>
              </a:rPr>
              <a:t> “Mein </a:t>
            </a:r>
            <a:r>
              <a:rPr lang="en-US" sz="1700" b="1" dirty="0" err="1">
                <a:latin typeface="Calibri" panose="020F0502020204030204" pitchFamily="34" charset="0"/>
                <a:cs typeface="Calibri" panose="020F0502020204030204" pitchFamily="34" charset="0"/>
              </a:rPr>
              <a:t>Beitrag</a:t>
            </a:r>
            <a:r>
              <a:rPr lang="en-US" sz="1700" b="1" dirty="0">
                <a:latin typeface="Calibri" panose="020F0502020204030204" pitchFamily="34" charset="0"/>
                <a:cs typeface="Calibri" panose="020F0502020204030204" pitchFamily="34" charset="0"/>
              </a:rPr>
              <a:t>” </a:t>
            </a:r>
            <a:r>
              <a:rPr lang="en-US" sz="1700" b="1" dirty="0" err="1">
                <a:latin typeface="Calibri" panose="020F0502020204030204" pitchFamily="34" charset="0"/>
                <a:cs typeface="Calibri" panose="020F0502020204030204" pitchFamily="34" charset="0"/>
              </a:rPr>
              <a:t>aus</a:t>
            </a:r>
            <a:r>
              <a:rPr lang="en-US" sz="1700" b="1" dirty="0">
                <a:latin typeface="Calibri" panose="020F0502020204030204" pitchFamily="34" charset="0"/>
                <a:cs typeface="Calibri" panose="020F0502020204030204" pitchFamily="34" charset="0"/>
              </a:rPr>
              <a:t>, </a:t>
            </a:r>
            <a:r>
              <a:rPr lang="en-US" sz="1700" b="1" dirty="0" err="1">
                <a:latin typeface="Calibri" panose="020F0502020204030204" pitchFamily="34" charset="0"/>
                <a:cs typeface="Calibri" panose="020F0502020204030204" pitchFamily="34" charset="0"/>
              </a:rPr>
              <a:t>studiere</a:t>
            </a:r>
            <a:r>
              <a:rPr lang="en-US" sz="1700" b="1" dirty="0">
                <a:latin typeface="Calibri" panose="020F0502020204030204" pitchFamily="34" charset="0"/>
                <a:cs typeface="Calibri" panose="020F0502020204030204" pitchFamily="34" charset="0"/>
              </a:rPr>
              <a:t> und </a:t>
            </a:r>
            <a:r>
              <a:rPr lang="en-US" sz="1700" b="1" dirty="0" err="1">
                <a:latin typeface="Calibri" panose="020F0502020204030204" pitchFamily="34" charset="0"/>
                <a:cs typeface="Calibri" panose="020F0502020204030204" pitchFamily="34" charset="0"/>
              </a:rPr>
              <a:t>löse</a:t>
            </a:r>
            <a:r>
              <a:rPr lang="en-US" sz="1700" b="1" dirty="0">
                <a:latin typeface="Calibri" panose="020F0502020204030204" pitchFamily="34" charset="0"/>
                <a:cs typeface="Calibri" panose="020F0502020204030204" pitchFamily="34" charset="0"/>
              </a:rPr>
              <a:t> die </a:t>
            </a:r>
            <a:r>
              <a:rPr lang="en-US" sz="1700" b="1" dirty="0" err="1">
                <a:latin typeface="Calibri" panose="020F0502020204030204" pitchFamily="34" charset="0"/>
                <a:cs typeface="Calibri" panose="020F0502020204030204" pitchFamily="34" charset="0"/>
              </a:rPr>
              <a:t>Aufgaben</a:t>
            </a:r>
            <a:r>
              <a:rPr lang="en-US" sz="1700" b="1" dirty="0">
                <a:latin typeface="Calibri" panose="020F0502020204030204" pitchFamily="34" charset="0"/>
                <a:cs typeface="Calibri" panose="020F0502020204030204" pitchFamily="34" charset="0"/>
              </a:rPr>
              <a:t>. – </a:t>
            </a:r>
            <a:r>
              <a:rPr lang="en-US" sz="1700" b="1" dirty="0" err="1">
                <a:latin typeface="Calibri" panose="020F0502020204030204" pitchFamily="34" charset="0"/>
                <a:cs typeface="Calibri" panose="020F0502020204030204" pitchFamily="34" charset="0"/>
              </a:rPr>
              <a:t>Dein</a:t>
            </a:r>
            <a:r>
              <a:rPr lang="en-US" sz="1700" b="1" dirty="0">
                <a:latin typeface="Calibri" panose="020F0502020204030204" pitchFamily="34" charset="0"/>
                <a:cs typeface="Calibri" panose="020F0502020204030204" pitchFamily="34" charset="0"/>
              </a:rPr>
              <a:t> </a:t>
            </a:r>
            <a:r>
              <a:rPr lang="en-US" sz="1700" b="1" dirty="0" err="1">
                <a:latin typeface="Calibri" panose="020F0502020204030204" pitchFamily="34" charset="0"/>
                <a:cs typeface="Calibri" panose="020F0502020204030204" pitchFamily="34" charset="0"/>
              </a:rPr>
              <a:t>eigener</a:t>
            </a:r>
            <a:r>
              <a:rPr lang="en-US" sz="1700" b="1" dirty="0">
                <a:latin typeface="Calibri" panose="020F0502020204030204" pitchFamily="34" charset="0"/>
                <a:cs typeface="Calibri" panose="020F0502020204030204" pitchFamily="34" charset="0"/>
              </a:rPr>
              <a:t> </a:t>
            </a:r>
            <a:r>
              <a:rPr lang="en-US" sz="1700" b="1" dirty="0" err="1">
                <a:latin typeface="Calibri" panose="020F0502020204030204" pitchFamily="34" charset="0"/>
                <a:cs typeface="Calibri" panose="020F0502020204030204" pitchFamily="34" charset="0"/>
              </a:rPr>
              <a:t>Beitrag</a:t>
            </a:r>
            <a:r>
              <a:rPr lang="en-US" sz="1700" b="1" dirty="0">
                <a:latin typeface="Calibri" panose="020F0502020204030204" pitchFamily="34" charset="0"/>
                <a:cs typeface="Calibri" panose="020F0502020204030204" pitchFamily="34" charset="0"/>
              </a:rPr>
              <a:t>, </a:t>
            </a:r>
            <a:r>
              <a:rPr lang="en-US" sz="1700" b="1" dirty="0" err="1">
                <a:latin typeface="Calibri" panose="020F0502020204030204" pitchFamily="34" charset="0"/>
                <a:cs typeface="Calibri" panose="020F0502020204030204" pitchFamily="34" charset="0"/>
              </a:rPr>
              <a:t>unter</a:t>
            </a:r>
            <a:r>
              <a:rPr lang="en-US" sz="1700" b="1" dirty="0">
                <a:latin typeface="Calibri" panose="020F0502020204030204" pitchFamily="34" charset="0"/>
                <a:cs typeface="Calibri" panose="020F0502020204030204" pitchFamily="34" charset="0"/>
              </a:rPr>
              <a:t> 4. auf dem </a:t>
            </a:r>
            <a:r>
              <a:rPr lang="en-US" sz="1700" b="1" dirty="0" err="1">
                <a:latin typeface="Calibri" panose="020F0502020204030204" pitchFamily="34" charset="0"/>
                <a:cs typeface="Calibri" panose="020F0502020204030204" pitchFamily="34" charset="0"/>
              </a:rPr>
              <a:t>Arbeitsblatt</a:t>
            </a:r>
            <a:r>
              <a:rPr lang="en-US" sz="1700" b="1" dirty="0">
                <a:latin typeface="Calibri" panose="020F0502020204030204" pitchFamily="34" charset="0"/>
                <a:cs typeface="Calibri" panose="020F0502020204030204" pitchFamily="34" charset="0"/>
              </a:rPr>
              <a:t>, </a:t>
            </a:r>
            <a:r>
              <a:rPr lang="en-US" sz="1700" b="1" dirty="0" err="1">
                <a:latin typeface="Calibri" panose="020F0502020204030204" pitchFamily="34" charset="0"/>
                <a:cs typeface="Calibri" panose="020F0502020204030204" pitchFamily="34" charset="0"/>
              </a:rPr>
              <a:t>ist</a:t>
            </a:r>
            <a:r>
              <a:rPr lang="en-US" sz="1700" b="1" dirty="0">
                <a:latin typeface="Calibri" panose="020F0502020204030204" pitchFamily="34" charset="0"/>
                <a:cs typeface="Calibri" panose="020F0502020204030204" pitchFamily="34" charset="0"/>
              </a:rPr>
              <a:t> </a:t>
            </a:r>
            <a:r>
              <a:rPr lang="en-US" sz="1700" b="1" dirty="0" err="1">
                <a:latin typeface="Calibri" panose="020F0502020204030204" pitchFamily="34" charset="0"/>
                <a:cs typeface="Calibri" panose="020F0502020204030204" pitchFamily="34" charset="0"/>
              </a:rPr>
              <a:t>natürlich</a:t>
            </a:r>
            <a:r>
              <a:rPr lang="en-US" sz="1700" b="1" dirty="0">
                <a:latin typeface="Calibri" panose="020F0502020204030204" pitchFamily="34" charset="0"/>
                <a:cs typeface="Calibri" panose="020F0502020204030204" pitchFamily="34" charset="0"/>
              </a:rPr>
              <a:t> </a:t>
            </a:r>
            <a:r>
              <a:rPr lang="en-US" sz="1700" b="1" dirty="0" err="1">
                <a:latin typeface="Calibri" panose="020F0502020204030204" pitchFamily="34" charset="0"/>
                <a:cs typeface="Calibri" panose="020F0502020204030204" pitchFamily="34" charset="0"/>
              </a:rPr>
              <a:t>freiwillig</a:t>
            </a:r>
            <a:r>
              <a:rPr lang="en-US" sz="1700" b="1" dirty="0">
                <a:latin typeface="Calibri" panose="020F0502020204030204" pitchFamily="34" charset="0"/>
                <a:cs typeface="Calibri" panose="020F0502020204030204" pitchFamily="34" charset="0"/>
              </a:rPr>
              <a:t>…</a:t>
            </a:r>
          </a:p>
          <a:p>
            <a:pPr>
              <a:lnSpc>
                <a:spcPct val="90000"/>
              </a:lnSpc>
              <a:spcBef>
                <a:spcPct val="20000"/>
              </a:spcBef>
              <a:spcAft>
                <a:spcPts val="600"/>
              </a:spcAft>
              <a:buClr>
                <a:schemeClr val="tx1"/>
              </a:buClr>
              <a:buSzPct val="80000"/>
            </a:pPr>
            <a:endParaRPr lang="en-US" sz="1700" dirty="0">
              <a:solidFill>
                <a:schemeClr val="bg2">
                  <a:lumMod val="75000"/>
                </a:schemeClr>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fld id="{D976F836-B4B0-4136-85DD-AE3D479341FF}" type="slidenum">
              <a:rPr lang="en-US" smtClean="0"/>
              <a:pPr defTabSz="914400">
                <a:spcAft>
                  <a:spcPts val="600"/>
                </a:spcAft>
              </a:pPr>
              <a:t>14</a:t>
            </a:fld>
            <a:endParaRPr lang="en-US"/>
          </a:p>
        </p:txBody>
      </p:sp>
      <p:grpSp>
        <p:nvGrpSpPr>
          <p:cNvPr id="105" name="Group 104">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6" name="Straight Connector 105">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DB4FB-903D-4211-8140-865415C39624}"/>
              </a:ext>
            </a:extLst>
          </p:cNvPr>
          <p:cNvSpPr>
            <a:spLocks noGrp="1"/>
          </p:cNvSpPr>
          <p:nvPr>
            <p:ph type="title"/>
          </p:nvPr>
        </p:nvSpPr>
        <p:spPr>
          <a:xfrm>
            <a:off x="6543674" y="5661676"/>
            <a:ext cx="5314950" cy="1071323"/>
          </a:xfrm>
        </p:spPr>
        <p:txBody>
          <a:bodyPr/>
          <a:lstStyle/>
          <a:p>
            <a:r>
              <a:rPr lang="de-CH" dirty="0"/>
              <a:t>… auf deine </a:t>
            </a:r>
            <a:r>
              <a:rPr lang="de-CH" dirty="0" err="1"/>
              <a:t>zukunft</a:t>
            </a:r>
            <a:r>
              <a:rPr lang="de-CH" dirty="0"/>
              <a:t>!</a:t>
            </a:r>
          </a:p>
        </p:txBody>
      </p:sp>
      <p:pic>
        <p:nvPicPr>
          <p:cNvPr id="7" name="Inhaltsplatzhalter 6" descr="Ein Bild, das draußen, Wasser, Gras, fliegend enthält.&#10;&#10;Automatisch generierte Beschreibung">
            <a:extLst>
              <a:ext uri="{FF2B5EF4-FFF2-40B4-BE49-F238E27FC236}">
                <a16:creationId xmlns:a16="http://schemas.microsoft.com/office/drawing/2014/main" id="{F72FEA88-08C6-4EC9-8A16-92C7EBF9D1DC}"/>
              </a:ext>
            </a:extLst>
          </p:cNvPr>
          <p:cNvPicPr>
            <a:picLocks noGrp="1" noChangeAspect="1"/>
          </p:cNvPicPr>
          <p:nvPr>
            <p:ph idx="1"/>
          </p:nvPr>
        </p:nvPicPr>
        <p:blipFill>
          <a:blip r:embed="rId3"/>
          <a:stretch>
            <a:fillRect/>
          </a:stretch>
        </p:blipFill>
        <p:spPr>
          <a:xfrm>
            <a:off x="535069" y="507603"/>
            <a:ext cx="5842794" cy="5842794"/>
          </a:xfrm>
        </p:spPr>
      </p:pic>
    </p:spTree>
    <p:extLst>
      <p:ext uri="{BB962C8B-B14F-4D97-AF65-F5344CB8AC3E}">
        <p14:creationId xmlns:p14="http://schemas.microsoft.com/office/powerpoint/2010/main" val="227979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F7305C-21B9-40A2-B0BB-C7FF619C4BB3}"/>
              </a:ext>
            </a:extLst>
          </p:cNvPr>
          <p:cNvPicPr>
            <a:picLocks noChangeAspect="1"/>
          </p:cNvPicPr>
          <p:nvPr/>
        </p:nvPicPr>
        <p:blipFill>
          <a:blip r:embed="rId3"/>
          <a:stretch>
            <a:fillRect/>
          </a:stretch>
        </p:blipFill>
        <p:spPr>
          <a:xfrm>
            <a:off x="759279" y="1798894"/>
            <a:ext cx="4720006" cy="3101719"/>
          </a:xfrm>
          <a:prstGeom prst="rect">
            <a:avLst/>
          </a:prstGeom>
        </p:spPr>
      </p:pic>
    </p:spTree>
    <p:extLst>
      <p:ext uri="{BB962C8B-B14F-4D97-AF65-F5344CB8AC3E}">
        <p14:creationId xmlns:p14="http://schemas.microsoft.com/office/powerpoint/2010/main" val="133494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1">
            <a:extLst>
              <a:ext uri="{FF2B5EF4-FFF2-40B4-BE49-F238E27FC236}">
                <a16:creationId xmlns:a16="http://schemas.microsoft.com/office/drawing/2014/main" id="{F500C70B-DA46-43AA-9E33-A760E566D452}"/>
              </a:ext>
            </a:extLst>
          </p:cNvPr>
          <p:cNvSpPr>
            <a:spLocks noGrp="1"/>
          </p:cNvSpPr>
          <p:nvPr>
            <p:ph type="title"/>
          </p:nvPr>
        </p:nvSpPr>
        <p:spPr>
          <a:xfrm>
            <a:off x="684212" y="4876215"/>
            <a:ext cx="9121940" cy="1507067"/>
          </a:xfrm>
        </p:spPr>
        <p:txBody>
          <a:bodyPr vert="horz" lIns="91440" tIns="45720" rIns="91440" bIns="45720" rtlCol="0" anchor="ctr">
            <a:normAutofit/>
          </a:bodyPr>
          <a:lstStyle/>
          <a:p>
            <a:pPr marL="742950" indent="-742950">
              <a:buFont typeface="+mj-lt"/>
              <a:buAutoNum type="arabicPeriod"/>
            </a:pPr>
            <a:r>
              <a:rPr lang="en-US" b="1" dirty="0"/>
              <a:t>Was </a:t>
            </a:r>
            <a:r>
              <a:rPr lang="en-US" b="1" dirty="0" err="1"/>
              <a:t>ist</a:t>
            </a:r>
            <a:r>
              <a:rPr lang="en-US" b="1" dirty="0"/>
              <a:t> der </a:t>
            </a:r>
            <a:r>
              <a:rPr lang="en-US" b="1" dirty="0" err="1"/>
              <a:t>Unterschied</a:t>
            </a:r>
            <a:r>
              <a:rPr lang="en-US" b="1" dirty="0"/>
              <a:t> </a:t>
            </a:r>
            <a:r>
              <a:rPr lang="en-US" b="1" dirty="0" err="1"/>
              <a:t>zwischen</a:t>
            </a:r>
            <a:r>
              <a:rPr lang="en-US" b="1" dirty="0"/>
              <a:t> Wetter und Klima?</a:t>
            </a:r>
          </a:p>
        </p:txBody>
      </p:sp>
      <p:pic>
        <p:nvPicPr>
          <p:cNvPr id="7170" name="Picture 2"/>
          <p:cNvPicPr>
            <a:picLocks noGrp="1" noChangeAspect="1" noChangeArrowheads="1"/>
          </p:cNvPicPr>
          <p:nvPr>
            <p:ph idx="1"/>
          </p:nvPr>
        </p:nvPicPr>
        <p:blipFill rotWithShape="1">
          <a:blip r:embed="rId3"/>
          <a:stretch/>
        </p:blipFill>
        <p:spPr bwMode="auto">
          <a:xfrm>
            <a:off x="684212" y="908559"/>
            <a:ext cx="5548034" cy="3786533"/>
          </a:xfrm>
          <a:prstGeom prst="rect">
            <a:avLst/>
          </a:prstGeom>
          <a:noFill/>
          <a:effectLst>
            <a:innerShdw blurRad="57150" dist="38100" dir="14460000">
              <a:prstClr val="black">
                <a:alpha val="70000"/>
              </a:prstClr>
            </a:innerShdw>
          </a:effectLst>
        </p:spPr>
      </p:pic>
      <p:sp>
        <p:nvSpPr>
          <p:cNvPr id="2" name="Textfeld 1">
            <a:extLst>
              <a:ext uri="{FF2B5EF4-FFF2-40B4-BE49-F238E27FC236}">
                <a16:creationId xmlns:a16="http://schemas.microsoft.com/office/drawing/2014/main" id="{8E5EFEAB-DA4E-492E-9FB6-872AC701B82B}"/>
              </a:ext>
            </a:extLst>
          </p:cNvPr>
          <p:cNvSpPr txBox="1"/>
          <p:nvPr/>
        </p:nvSpPr>
        <p:spPr>
          <a:xfrm>
            <a:off x="6699738" y="908558"/>
            <a:ext cx="4808050" cy="4243733"/>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pPr>
            <a:r>
              <a:rPr lang="en-US" sz="2800" b="1" dirty="0" err="1">
                <a:solidFill>
                  <a:srgbClr val="FFFF00"/>
                </a:solidFill>
                <a:latin typeface="Calibri" panose="020F0502020204030204" pitchFamily="34" charset="0"/>
                <a:cs typeface="Calibri" panose="020F0502020204030204" pitchFamily="34" charset="0"/>
              </a:rPr>
              <a:t>Auftrag</a:t>
            </a:r>
            <a:r>
              <a:rPr lang="en-US" sz="2800" b="1" dirty="0">
                <a:solidFill>
                  <a:srgbClr val="FFFF00"/>
                </a:solidFill>
                <a:latin typeface="Calibri" panose="020F0502020204030204" pitchFamily="34" charset="0"/>
                <a:cs typeface="Calibri" panose="020F0502020204030204" pitchFamily="34" charset="0"/>
              </a:rPr>
              <a:t> 1: </a:t>
            </a:r>
          </a:p>
          <a:p>
            <a:pPr>
              <a:spcBef>
                <a:spcPct val="20000"/>
              </a:spcBef>
              <a:spcAft>
                <a:spcPts val="600"/>
              </a:spcAft>
              <a:buClr>
                <a:schemeClr val="tx1"/>
              </a:buClr>
              <a:buSzPct val="80000"/>
            </a:pPr>
            <a:r>
              <a:rPr lang="en-US" dirty="0" err="1">
                <a:latin typeface="Calibri" panose="020F0502020204030204" pitchFamily="34" charset="0"/>
                <a:cs typeface="Calibri" panose="020F0502020204030204" pitchFamily="34" charset="0"/>
              </a:rPr>
              <a:t>Erstelle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unter</a:t>
            </a:r>
            <a:r>
              <a:rPr lang="en-US" dirty="0">
                <a:latin typeface="Calibri" panose="020F0502020204030204" pitchFamily="34" charset="0"/>
                <a:cs typeface="Calibri" panose="020F0502020204030204" pitchFamily="34" charset="0"/>
              </a:rPr>
              <a:t> </a:t>
            </a:r>
            <a:r>
              <a:rPr lang="en-US" b="1"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https://mind-map-online.de/</a:t>
            </a:r>
            <a:r>
              <a:rPr lang="en-US" b="1" dirty="0">
                <a:solidFill>
                  <a:srgbClr val="FFFF00"/>
                </a:solidFill>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eine</a:t>
            </a:r>
            <a:r>
              <a:rPr lang="en-US" dirty="0">
                <a:latin typeface="Calibri" panose="020F0502020204030204" pitchFamily="34" charset="0"/>
                <a:cs typeface="Calibri" panose="020F0502020204030204" pitchFamily="34" charset="0"/>
              </a:rPr>
              <a:t> Mind-Map. </a:t>
            </a:r>
            <a:r>
              <a:rPr lang="en-US" dirty="0" err="1">
                <a:latin typeface="Calibri" panose="020F0502020204030204" pitchFamily="34" charset="0"/>
                <a:cs typeface="Calibri" panose="020F0502020204030204" pitchFamily="34" charset="0"/>
              </a:rPr>
              <a:t>Schreibe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dabei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zu</a:t>
            </a:r>
            <a:r>
              <a:rPr lang="en-US" dirty="0">
                <a:latin typeface="Calibri" panose="020F0502020204030204" pitchFamily="34" charset="0"/>
                <a:cs typeface="Calibri" panose="020F0502020204030204" pitchFamily="34" charset="0"/>
              </a:rPr>
              <a:t> den </a:t>
            </a:r>
            <a:r>
              <a:rPr lang="en-US" dirty="0" err="1">
                <a:latin typeface="Calibri" panose="020F0502020204030204" pitchFamily="34" charset="0"/>
                <a:cs typeface="Calibri" panose="020F0502020204030204" pitchFamily="34" charset="0"/>
              </a:rPr>
              <a:t>Begriffen</a:t>
            </a:r>
            <a:r>
              <a:rPr lang="en-US" dirty="0">
                <a:latin typeface="Calibri" panose="020F0502020204030204" pitchFamily="34" charset="0"/>
                <a:cs typeface="Calibri" panose="020F0502020204030204" pitchFamily="34" charset="0"/>
              </a:rPr>
              <a:t> </a:t>
            </a:r>
            <a:r>
              <a:rPr lang="en-US" b="1" dirty="0">
                <a:solidFill>
                  <a:srgbClr val="FFFF00"/>
                </a:solidFill>
                <a:latin typeface="Calibri" panose="020F0502020204030204" pitchFamily="34" charset="0"/>
                <a:cs typeface="Calibri" panose="020F0502020204030204" pitchFamily="34" charset="0"/>
              </a:rPr>
              <a:t>„Wetter“ und „Klima“ </a:t>
            </a:r>
            <a:r>
              <a:rPr lang="en-US" dirty="0" err="1">
                <a:latin typeface="Calibri" panose="020F0502020204030204" pitchFamily="34" charset="0"/>
                <a:cs typeface="Calibri" panose="020F0502020204030204" pitchFamily="34" charset="0"/>
              </a:rPr>
              <a:t>alles</a:t>
            </a:r>
            <a:r>
              <a:rPr lang="en-US" dirty="0">
                <a:latin typeface="Calibri" panose="020F0502020204030204" pitchFamily="34" charset="0"/>
                <a:cs typeface="Calibri" panose="020F0502020204030204" pitchFamily="34" charset="0"/>
              </a:rPr>
              <a:t> auf, was </a:t>
            </a:r>
            <a:r>
              <a:rPr lang="en-US" dirty="0" err="1">
                <a:latin typeface="Calibri" panose="020F0502020204030204" pitchFamily="34" charset="0"/>
                <a:cs typeface="Calibri" panose="020F0502020204030204" pitchFamily="34" charset="0"/>
              </a:rPr>
              <a:t>dir</a:t>
            </a:r>
            <a:r>
              <a:rPr lang="en-US" dirty="0">
                <a:latin typeface="Calibri" panose="020F0502020204030204" pitchFamily="34" charset="0"/>
                <a:cs typeface="Calibri" panose="020F0502020204030204" pitchFamily="34" charset="0"/>
              </a:rPr>
              <a:t> in den Sinn </a:t>
            </a:r>
            <a:r>
              <a:rPr lang="en-US" dirty="0" err="1">
                <a:latin typeface="Calibri" panose="020F0502020204030204" pitchFamily="34" charset="0"/>
                <a:cs typeface="Calibri" panose="020F0502020204030204" pitchFamily="34" charset="0"/>
              </a:rPr>
              <a:t>kommt</a:t>
            </a:r>
            <a:r>
              <a:rPr lang="en-US" dirty="0">
                <a:latin typeface="Calibri" panose="020F0502020204030204" pitchFamily="34" charset="0"/>
                <a:cs typeface="Calibri" panose="020F0502020204030204" pitchFamily="34" charset="0"/>
              </a:rPr>
              <a:t>!</a:t>
            </a:r>
          </a:p>
          <a:p>
            <a:pPr>
              <a:spcBef>
                <a:spcPct val="20000"/>
              </a:spcBef>
              <a:spcAft>
                <a:spcPts val="600"/>
              </a:spcAft>
              <a:buClr>
                <a:schemeClr val="tx1"/>
              </a:buClr>
              <a:buSzPct val="80000"/>
            </a:pPr>
            <a:endParaRPr lang="en-US" sz="2000" dirty="0">
              <a:solidFill>
                <a:schemeClr val="bg2">
                  <a:lumMod val="75000"/>
                </a:schemeClr>
              </a:solidFill>
              <a:latin typeface="Calibri" panose="020F0502020204030204" pitchFamily="34" charset="0"/>
              <a:cs typeface="Calibri" panose="020F0502020204030204" pitchFamily="34" charset="0"/>
            </a:endParaRPr>
          </a:p>
          <a:p>
            <a:pPr>
              <a:spcBef>
                <a:spcPct val="20000"/>
              </a:spcBef>
              <a:spcAft>
                <a:spcPts val="600"/>
              </a:spcAft>
              <a:buClr>
                <a:schemeClr val="tx1"/>
              </a:buClr>
              <a:buSzPct val="80000"/>
            </a:pPr>
            <a:r>
              <a:rPr lang="en-US" sz="2800" b="1" dirty="0" err="1">
                <a:solidFill>
                  <a:srgbClr val="FFFF00"/>
                </a:solidFill>
                <a:latin typeface="Calibri" panose="020F0502020204030204" pitchFamily="34" charset="0"/>
                <a:cs typeface="Calibri" panose="020F0502020204030204" pitchFamily="34" charset="0"/>
              </a:rPr>
              <a:t>Auftrag</a:t>
            </a:r>
            <a:r>
              <a:rPr lang="en-US" sz="2800" b="1" dirty="0">
                <a:solidFill>
                  <a:srgbClr val="FFFF00"/>
                </a:solidFill>
                <a:latin typeface="Calibri" panose="020F0502020204030204" pitchFamily="34" charset="0"/>
                <a:cs typeface="Calibri" panose="020F0502020204030204" pitchFamily="34" charset="0"/>
              </a:rPr>
              <a:t> 2:</a:t>
            </a:r>
            <a:r>
              <a:rPr lang="en-US" sz="2000" b="1" dirty="0">
                <a:solidFill>
                  <a:srgbClr val="FFFF00"/>
                </a:solidFill>
                <a:latin typeface="Calibri" panose="020F0502020204030204" pitchFamily="34" charset="0"/>
                <a:cs typeface="Calibri" panose="020F0502020204030204" pitchFamily="34" charset="0"/>
              </a:rPr>
              <a:t> </a:t>
            </a:r>
          </a:p>
          <a:p>
            <a:pPr>
              <a:spcBef>
                <a:spcPct val="20000"/>
              </a:spcBef>
              <a:spcAft>
                <a:spcPts val="600"/>
              </a:spcAft>
              <a:buClr>
                <a:schemeClr val="tx1"/>
              </a:buClr>
              <a:buSzPct val="80000"/>
            </a:pPr>
            <a:r>
              <a:rPr lang="en-US" dirty="0" err="1">
                <a:latin typeface="Calibri" panose="020F0502020204030204" pitchFamily="34" charset="0"/>
                <a:cs typeface="Calibri" panose="020F0502020204030204" pitchFamily="34" charset="0"/>
              </a:rPr>
              <a:t>Studiere</a:t>
            </a:r>
            <a:r>
              <a:rPr lang="en-US" dirty="0">
                <a:latin typeface="Calibri" panose="020F0502020204030204" pitchFamily="34" charset="0"/>
                <a:cs typeface="Calibri" panose="020F0502020204030204" pitchFamily="34" charset="0"/>
              </a:rPr>
              <a:t> nun die </a:t>
            </a:r>
            <a:r>
              <a:rPr lang="en-US" dirty="0" err="1">
                <a:latin typeface="Calibri" panose="020F0502020204030204" pitchFamily="34" charset="0"/>
                <a:cs typeface="Calibri" panose="020F0502020204030204" pitchFamily="34" charset="0"/>
              </a:rPr>
              <a:t>nachfolgenden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Informationen</a:t>
            </a:r>
            <a:r>
              <a:rPr lang="en-US" dirty="0">
                <a:latin typeface="Calibri" panose="020F0502020204030204" pitchFamily="34" charset="0"/>
                <a:cs typeface="Calibri" panose="020F0502020204030204" pitchFamily="34" charset="0"/>
              </a:rPr>
              <a:t> und </a:t>
            </a:r>
            <a:r>
              <a:rPr lang="en-US" dirty="0" err="1">
                <a:latin typeface="Calibri" panose="020F0502020204030204" pitchFamily="34" charset="0"/>
                <a:cs typeface="Calibri" panose="020F0502020204030204" pitchFamily="34" charset="0"/>
              </a:rPr>
              <a:t>ergänze</a:t>
            </a:r>
            <a:r>
              <a:rPr lang="en-US" dirty="0">
                <a:latin typeface="Calibri" panose="020F0502020204030204" pitchFamily="34" charset="0"/>
                <a:cs typeface="Calibri" panose="020F0502020204030204" pitchFamily="34" charset="0"/>
              </a:rPr>
              <a:t>, falls </a:t>
            </a:r>
            <a:r>
              <a:rPr lang="en-US" dirty="0" err="1">
                <a:latin typeface="Calibri" panose="020F0502020204030204" pitchFamily="34" charset="0"/>
                <a:cs typeface="Calibri" panose="020F0502020204030204" pitchFamily="34" charset="0"/>
              </a:rPr>
              <a:t>möglich</a:t>
            </a:r>
            <a:r>
              <a:rPr lang="en-US" dirty="0">
                <a:latin typeface="Calibri" panose="020F0502020204030204" pitchFamily="34" charset="0"/>
                <a:cs typeface="Calibri" panose="020F0502020204030204" pitchFamily="34" charset="0"/>
              </a:rPr>
              <a:t> und </a:t>
            </a:r>
            <a:r>
              <a:rPr lang="en-US" dirty="0" err="1">
                <a:latin typeface="Calibri" panose="020F0502020204030204" pitchFamily="34" charset="0"/>
                <a:cs typeface="Calibri" panose="020F0502020204030204" pitchFamily="34" charset="0"/>
              </a:rPr>
              <a:t>nötig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deine</a:t>
            </a:r>
            <a:r>
              <a:rPr lang="en-US" dirty="0">
                <a:latin typeface="Calibri" panose="020F0502020204030204" pitchFamily="34" charset="0"/>
                <a:cs typeface="Calibri" panose="020F0502020204030204" pitchFamily="34" charset="0"/>
              </a:rPr>
              <a:t> Mind-Map!</a:t>
            </a:r>
          </a:p>
          <a:p>
            <a:pPr>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spTree>
    <p:extLst>
      <p:ext uri="{BB962C8B-B14F-4D97-AF65-F5344CB8AC3E}">
        <p14:creationId xmlns:p14="http://schemas.microsoft.com/office/powerpoint/2010/main" val="206971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28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CBEC666E-043C-4EA7-B3A5-55D2F52D5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5">
            <a:extLst>
              <a:ext uri="{FF2B5EF4-FFF2-40B4-BE49-F238E27FC236}">
                <a16:creationId xmlns:a16="http://schemas.microsoft.com/office/drawing/2014/main" id="{866E91E4-E527-4346-917D-B6AB499C52DF}"/>
              </a:ext>
            </a:extLst>
          </p:cNvPr>
          <p:cNvSpPr>
            <a:spLocks noGrp="1"/>
          </p:cNvSpPr>
          <p:nvPr>
            <p:ph type="title"/>
          </p:nvPr>
        </p:nvSpPr>
        <p:spPr>
          <a:xfrm>
            <a:off x="4661860" y="5008033"/>
            <a:ext cx="5627258" cy="1507067"/>
          </a:xfrm>
        </p:spPr>
        <p:txBody>
          <a:bodyPr>
            <a:normAutofit/>
          </a:bodyPr>
          <a:lstStyle/>
          <a:p>
            <a:r>
              <a:rPr lang="de-DE" b="1" dirty="0"/>
              <a:t>Das Klima</a:t>
            </a:r>
          </a:p>
        </p:txBody>
      </p:sp>
      <p:sp>
        <p:nvSpPr>
          <p:cNvPr id="21" name="Snip Diagonal Corner Rectangle 16">
            <a:extLst>
              <a:ext uri="{FF2B5EF4-FFF2-40B4-BE49-F238E27FC236}">
                <a16:creationId xmlns:a16="http://schemas.microsoft.com/office/drawing/2014/main" id="{D05C369B-0FDD-402D-9EE1-858137FB5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k 13">
            <a:extLst>
              <a:ext uri="{FF2B5EF4-FFF2-40B4-BE49-F238E27FC236}">
                <a16:creationId xmlns:a16="http://schemas.microsoft.com/office/drawing/2014/main" id="{3237B3ED-5018-41F7-8459-BF046E415490}"/>
              </a:ext>
            </a:extLst>
          </p:cNvPr>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16806" r="1" b="16201"/>
          <a:stretch/>
        </p:blipFill>
        <p:spPr bwMode="auto">
          <a:xfrm>
            <a:off x="800558" y="786118"/>
            <a:ext cx="3210178" cy="2177215"/>
          </a:xfrm>
          <a:custGeom>
            <a:avLst/>
            <a:gdLst>
              <a:gd name="connsiteX0" fmla="*/ 384420 w 3337560"/>
              <a:gd name="connsiteY0" fmla="*/ 0 h 2404227"/>
              <a:gd name="connsiteX1" fmla="*/ 3337560 w 3337560"/>
              <a:gd name="connsiteY1" fmla="*/ 0 h 2404227"/>
              <a:gd name="connsiteX2" fmla="*/ 3337560 w 3337560"/>
              <a:gd name="connsiteY2" fmla="*/ 2404227 h 2404227"/>
              <a:gd name="connsiteX3" fmla="*/ 0 w 3337560"/>
              <a:gd name="connsiteY3" fmla="*/ 2404227 h 2404227"/>
              <a:gd name="connsiteX4" fmla="*/ 0 w 3337560"/>
              <a:gd name="connsiteY4" fmla="*/ 384420 h 240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2404227">
                <a:moveTo>
                  <a:pt x="384420" y="0"/>
                </a:moveTo>
                <a:lnTo>
                  <a:pt x="3337560" y="0"/>
                </a:lnTo>
                <a:lnTo>
                  <a:pt x="3337560" y="2404227"/>
                </a:lnTo>
                <a:lnTo>
                  <a:pt x="0" y="2404227"/>
                </a:lnTo>
                <a:lnTo>
                  <a:pt x="0" y="384420"/>
                </a:lnTo>
                <a:close/>
              </a:path>
            </a:pathLst>
          </a:custGeom>
          <a:extLst>
            <a:ext uri="{53640926-AAD7-44D8-BBD7-CCE9431645EC}">
              <a14:shadowObscured xmlns:a14="http://schemas.microsoft.com/office/drawing/2010/main"/>
            </a:ext>
          </a:extLst>
        </p:spPr>
      </p:pic>
      <p:pic>
        <p:nvPicPr>
          <p:cNvPr id="13" name="Grafik 12">
            <a:extLst>
              <a:ext uri="{FF2B5EF4-FFF2-40B4-BE49-F238E27FC236}">
                <a16:creationId xmlns:a16="http://schemas.microsoft.com/office/drawing/2014/main" id="{918DFDEF-5AE9-466E-A984-FC5311E93AFB}"/>
              </a:ext>
            </a:extLst>
          </p:cNvPr>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rcRect l="488" r="1024" b="-1"/>
          <a:stretch/>
        </p:blipFill>
        <p:spPr bwMode="auto">
          <a:xfrm>
            <a:off x="800558" y="3502232"/>
            <a:ext cx="3337560" cy="2397590"/>
          </a:xfrm>
          <a:custGeom>
            <a:avLst/>
            <a:gdLst>
              <a:gd name="connsiteX0" fmla="*/ 0 w 3337560"/>
              <a:gd name="connsiteY0" fmla="*/ 0 h 2397590"/>
              <a:gd name="connsiteX1" fmla="*/ 3337560 w 3337560"/>
              <a:gd name="connsiteY1" fmla="*/ 0 h 2397590"/>
              <a:gd name="connsiteX2" fmla="*/ 3337560 w 3337560"/>
              <a:gd name="connsiteY2" fmla="*/ 2013170 h 2397590"/>
              <a:gd name="connsiteX3" fmla="*/ 2953140 w 3337560"/>
              <a:gd name="connsiteY3" fmla="*/ 2397590 h 2397590"/>
              <a:gd name="connsiteX4" fmla="*/ 0 w 3337560"/>
              <a:gd name="connsiteY4" fmla="*/ 2397590 h 239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2397590">
                <a:moveTo>
                  <a:pt x="0" y="0"/>
                </a:moveTo>
                <a:lnTo>
                  <a:pt x="3337560" y="0"/>
                </a:lnTo>
                <a:lnTo>
                  <a:pt x="3337560" y="2013170"/>
                </a:lnTo>
                <a:lnTo>
                  <a:pt x="2953140" y="2397590"/>
                </a:lnTo>
                <a:lnTo>
                  <a:pt x="0" y="2397590"/>
                </a:lnTo>
                <a:close/>
              </a:path>
            </a:pathLst>
          </a:custGeom>
          <a:extLst>
            <a:ext uri="{53640926-AAD7-44D8-BBD7-CCE9431645EC}">
              <a14:shadowObscured xmlns:a14="http://schemas.microsoft.com/office/drawing/2010/main"/>
            </a:ext>
          </a:extLst>
        </p:spPr>
      </p:pic>
      <p:sp>
        <p:nvSpPr>
          <p:cNvPr id="3" name="Inhaltsplatzhalter 2"/>
          <p:cNvSpPr>
            <a:spLocks noGrp="1"/>
          </p:cNvSpPr>
          <p:nvPr>
            <p:ph idx="1"/>
          </p:nvPr>
        </p:nvSpPr>
        <p:spPr>
          <a:xfrm>
            <a:off x="4698729" y="1914425"/>
            <a:ext cx="7099216" cy="1507066"/>
          </a:xfrm>
        </p:spPr>
        <p:txBody>
          <a:bodyPr>
            <a:noAutofit/>
          </a:bodyPr>
          <a:lstStyle/>
          <a:p>
            <a:pPr marL="0" indent="0">
              <a:lnSpc>
                <a:spcPct val="90000"/>
              </a:lnSpc>
              <a:spcBef>
                <a:spcPts val="600"/>
              </a:spcBef>
              <a:spcAft>
                <a:spcPts val="900"/>
              </a:spcAft>
              <a:buNone/>
            </a:pPr>
            <a:r>
              <a:rPr lang="de-DE" sz="1900" dirty="0">
                <a:solidFill>
                  <a:schemeClr val="tx1"/>
                </a:solidFill>
                <a:latin typeface="Calibri" panose="020F0502020204030204" pitchFamily="34" charset="0"/>
                <a:cs typeface="Calibri" panose="020F0502020204030204" pitchFamily="34" charset="0"/>
              </a:rPr>
              <a:t>Klima bezeichnet die </a:t>
            </a:r>
            <a:r>
              <a:rPr lang="de-DE" sz="1900" b="1" dirty="0">
                <a:solidFill>
                  <a:srgbClr val="FFFF00"/>
                </a:solidFill>
                <a:latin typeface="Calibri" panose="020F0502020204030204" pitchFamily="34" charset="0"/>
                <a:cs typeface="Calibri" panose="020F0502020204030204" pitchFamily="34" charset="0"/>
              </a:rPr>
              <a:t>Gesamtheit</a:t>
            </a:r>
            <a:r>
              <a:rPr lang="de-DE" sz="1900" dirty="0">
                <a:solidFill>
                  <a:schemeClr val="tx1"/>
                </a:solidFill>
                <a:latin typeface="Calibri" panose="020F0502020204030204" pitchFamily="34" charset="0"/>
                <a:cs typeface="Calibri" panose="020F0502020204030204" pitchFamily="34" charset="0"/>
              </a:rPr>
              <a:t> aller möglichen und typischen Wetterabläufe in einer Region über eine gewisse Zeit. Während das </a:t>
            </a:r>
            <a:r>
              <a:rPr lang="de-DE" sz="1900" b="1" dirty="0">
                <a:solidFill>
                  <a:srgbClr val="FFFF00"/>
                </a:solidFill>
                <a:latin typeface="Calibri" panose="020F0502020204030204" pitchFamily="34" charset="0"/>
                <a:cs typeface="Calibri" panose="020F0502020204030204" pitchFamily="34" charset="0"/>
              </a:rPr>
              <a:t>Wetter täglich </a:t>
            </a:r>
            <a:r>
              <a:rPr lang="de-DE" sz="1900" dirty="0">
                <a:solidFill>
                  <a:schemeClr val="tx1"/>
                </a:solidFill>
                <a:latin typeface="Calibri" panose="020F0502020204030204" pitchFamily="34" charset="0"/>
                <a:cs typeface="Calibri" panose="020F0502020204030204" pitchFamily="34" charset="0"/>
              </a:rPr>
              <a:t>wechseln kann, verändert sich das </a:t>
            </a:r>
            <a:r>
              <a:rPr lang="de-DE" sz="1900" b="1" dirty="0">
                <a:solidFill>
                  <a:srgbClr val="FFFF00"/>
                </a:solidFill>
                <a:latin typeface="Calibri" panose="020F0502020204030204" pitchFamily="34" charset="0"/>
                <a:cs typeface="Calibri" panose="020F0502020204030204" pitchFamily="34" charset="0"/>
              </a:rPr>
              <a:t>Klima stetig </a:t>
            </a:r>
            <a:r>
              <a:rPr lang="de-DE" sz="1900" dirty="0">
                <a:solidFill>
                  <a:schemeClr val="tx1"/>
                </a:solidFill>
                <a:latin typeface="Calibri" panose="020F0502020204030204" pitchFamily="34" charset="0"/>
                <a:cs typeface="Calibri" panose="020F0502020204030204" pitchFamily="34" charset="0"/>
              </a:rPr>
              <a:t>und längerfristig.</a:t>
            </a:r>
          </a:p>
          <a:p>
            <a:pPr marL="0" indent="0">
              <a:lnSpc>
                <a:spcPct val="90000"/>
              </a:lnSpc>
              <a:spcBef>
                <a:spcPts val="600"/>
              </a:spcBef>
              <a:spcAft>
                <a:spcPts val="900"/>
              </a:spcAft>
              <a:buNone/>
            </a:pPr>
            <a:r>
              <a:rPr lang="de-DE" sz="1900" dirty="0">
                <a:solidFill>
                  <a:schemeClr val="tx1"/>
                </a:solidFill>
                <a:latin typeface="Calibri" panose="020F0502020204030204" pitchFamily="34" charset="0"/>
                <a:cs typeface="Calibri" panose="020F0502020204030204" pitchFamily="34" charset="0"/>
              </a:rPr>
              <a:t>Beobachten wir das Wetter an einem Ort der Erde während mehreren Jahren, können wir feststellen, dass es immer wieder ähnlich verläuft und sich innerhalb bestimmter Grenzen bewegt. </a:t>
            </a:r>
            <a:r>
              <a:rPr lang="de-DE" sz="1900" b="1" dirty="0">
                <a:solidFill>
                  <a:srgbClr val="FFFF00"/>
                </a:solidFill>
                <a:latin typeface="Calibri" panose="020F0502020204030204" pitchFamily="34" charset="0"/>
                <a:cs typeface="Calibri" panose="020F0502020204030204" pitchFamily="34" charset="0"/>
              </a:rPr>
              <a:t>Diese </a:t>
            </a:r>
            <a:r>
              <a:rPr lang="de-DE" sz="1900" b="1" dirty="0" err="1">
                <a:solidFill>
                  <a:srgbClr val="FFFF00"/>
                </a:solidFill>
                <a:latin typeface="Calibri" panose="020F0502020204030204" pitchFamily="34" charset="0"/>
                <a:cs typeface="Calibri" panose="020F0502020204030204" pitchFamily="34" charset="0"/>
              </a:rPr>
              <a:t>Regelmässigkeit</a:t>
            </a:r>
            <a:r>
              <a:rPr lang="de-DE" sz="1900" b="1" dirty="0">
                <a:solidFill>
                  <a:srgbClr val="FFFF00"/>
                </a:solidFill>
                <a:latin typeface="Calibri" panose="020F0502020204030204" pitchFamily="34" charset="0"/>
                <a:cs typeface="Calibri" panose="020F0502020204030204" pitchFamily="34" charset="0"/>
              </a:rPr>
              <a:t> wird als regionales Klima bezeichnet.</a:t>
            </a:r>
          </a:p>
          <a:p>
            <a:pPr marL="0" indent="0">
              <a:lnSpc>
                <a:spcPct val="90000"/>
              </a:lnSpc>
              <a:spcBef>
                <a:spcPts val="600"/>
              </a:spcBef>
              <a:spcAft>
                <a:spcPts val="900"/>
              </a:spcAft>
              <a:buNone/>
            </a:pPr>
            <a:r>
              <a:rPr lang="de-DE" sz="1900" dirty="0">
                <a:solidFill>
                  <a:schemeClr val="tx1"/>
                </a:solidFill>
                <a:latin typeface="Calibri" panose="020F0502020204030204" pitchFamily="34" charset="0"/>
                <a:cs typeface="Calibri" panose="020F0502020204030204" pitchFamily="34" charset="0"/>
              </a:rPr>
              <a:t>Der </a:t>
            </a:r>
            <a:r>
              <a:rPr lang="de-DE" sz="1900" b="1" dirty="0">
                <a:solidFill>
                  <a:srgbClr val="FFFF00"/>
                </a:solidFill>
                <a:latin typeface="Calibri" panose="020F0502020204030204" pitchFamily="34" charset="0"/>
                <a:cs typeface="Calibri" panose="020F0502020204030204" pitchFamily="34" charset="0"/>
              </a:rPr>
              <a:t>Winkel der Erdachse </a:t>
            </a:r>
            <a:r>
              <a:rPr lang="de-DE" sz="1900" dirty="0">
                <a:solidFill>
                  <a:schemeClr val="tx1"/>
                </a:solidFill>
                <a:latin typeface="Calibri" panose="020F0502020204030204" pitchFamily="34" charset="0"/>
                <a:cs typeface="Calibri" panose="020F0502020204030204" pitchFamily="34" charset="0"/>
              </a:rPr>
              <a:t>bleibt im Jahresverlauf </a:t>
            </a:r>
            <a:r>
              <a:rPr lang="de-DE" sz="1900" b="1" dirty="0">
                <a:solidFill>
                  <a:schemeClr val="tx1"/>
                </a:solidFill>
                <a:latin typeface="Calibri" panose="020F0502020204030204" pitchFamily="34" charset="0"/>
                <a:cs typeface="Calibri" panose="020F0502020204030204" pitchFamily="34" charset="0"/>
              </a:rPr>
              <a:t>unverändert</a:t>
            </a:r>
            <a:r>
              <a:rPr lang="de-DE" sz="1900" dirty="0">
                <a:solidFill>
                  <a:schemeClr val="tx1"/>
                </a:solidFill>
                <a:latin typeface="Calibri" panose="020F0502020204030204" pitchFamily="34" charset="0"/>
                <a:cs typeface="Calibri" panose="020F0502020204030204" pitchFamily="34" charset="0"/>
              </a:rPr>
              <a:t>. </a:t>
            </a:r>
          </a:p>
          <a:p>
            <a:pPr marL="0" indent="0">
              <a:lnSpc>
                <a:spcPct val="90000"/>
              </a:lnSpc>
              <a:spcBef>
                <a:spcPts val="600"/>
              </a:spcBef>
              <a:spcAft>
                <a:spcPts val="900"/>
              </a:spcAft>
              <a:buNone/>
            </a:pPr>
            <a:r>
              <a:rPr lang="de-DE" sz="1900" dirty="0">
                <a:solidFill>
                  <a:schemeClr val="tx1"/>
                </a:solidFill>
                <a:latin typeface="Calibri" panose="020F0502020204030204" pitchFamily="34" charset="0"/>
                <a:cs typeface="Calibri" panose="020F0502020204030204" pitchFamily="34" charset="0"/>
              </a:rPr>
              <a:t>Da sich die Erde jedoch um die Sonne bewegt, wird sie aus unterschiedlichen Winkeln bestrahlt. Ist ein Erdteil der Sonne zugeneigt, ist dort </a:t>
            </a:r>
            <a:r>
              <a:rPr lang="de-DE" sz="1900" b="1" dirty="0">
                <a:solidFill>
                  <a:srgbClr val="FFFF00"/>
                </a:solidFill>
                <a:latin typeface="Calibri" panose="020F0502020204030204" pitchFamily="34" charset="0"/>
                <a:cs typeface="Calibri" panose="020F0502020204030204" pitchFamily="34" charset="0"/>
              </a:rPr>
              <a:t>Sommer</a:t>
            </a:r>
            <a:r>
              <a:rPr lang="de-DE" sz="1900" dirty="0">
                <a:solidFill>
                  <a:schemeClr val="tx1"/>
                </a:solidFill>
                <a:latin typeface="Calibri" panose="020F0502020204030204" pitchFamily="34" charset="0"/>
                <a:cs typeface="Calibri" panose="020F0502020204030204" pitchFamily="34" charset="0"/>
              </a:rPr>
              <a:t>; am gegenüberliegenden Ende der Umlaufbahn ist er ihr abgeneigt, dann herrscht dort </a:t>
            </a:r>
            <a:r>
              <a:rPr lang="de-DE" sz="1900" b="1" dirty="0">
                <a:solidFill>
                  <a:srgbClr val="FFFF00"/>
                </a:solidFill>
                <a:latin typeface="Calibri" panose="020F0502020204030204" pitchFamily="34" charset="0"/>
                <a:cs typeface="Calibri" panose="020F0502020204030204" pitchFamily="34" charset="0"/>
              </a:rPr>
              <a:t>Winter</a:t>
            </a:r>
            <a:r>
              <a:rPr lang="de-DE" sz="1900" dirty="0">
                <a:solidFill>
                  <a:schemeClr val="tx1"/>
                </a:solidFill>
                <a:latin typeface="Calibri" panose="020F0502020204030204" pitchFamily="34" charset="0"/>
                <a:cs typeface="Calibri" panose="020F0502020204030204" pitchFamily="34" charset="0"/>
              </a:rPr>
              <a:t>. </a:t>
            </a:r>
            <a:endParaRPr lang="de-DE" sz="1900" b="1" i="1" dirty="0">
              <a:solidFill>
                <a:schemeClr val="tx1"/>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ADDE2C3E-3205-470A-BD3C-E856A8E21F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id="{69FA431E-B32D-412B-8EE8-27BFACD9B9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F1AC587-B106-44DD-92F0-2DCA0B700D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FFBA5D3-FE61-4D23-AB2F-EC12CE5A6C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A661ABF-E2D0-44E1-9762-393FF470A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0F6BF17-560A-4388-83EB-CD5FABE5DE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extfeld 1">
            <a:extLst>
              <a:ext uri="{FF2B5EF4-FFF2-40B4-BE49-F238E27FC236}">
                <a16:creationId xmlns:a16="http://schemas.microsoft.com/office/drawing/2014/main" id="{7786FAF9-BFCD-49B2-AB2D-4D77A05A76FC}"/>
              </a:ext>
            </a:extLst>
          </p:cNvPr>
          <p:cNvSpPr txBox="1"/>
          <p:nvPr/>
        </p:nvSpPr>
        <p:spPr>
          <a:xfrm>
            <a:off x="673176" y="3086617"/>
            <a:ext cx="3337560" cy="769441"/>
          </a:xfrm>
          <a:prstGeom prst="rect">
            <a:avLst/>
          </a:prstGeom>
          <a:noFill/>
        </p:spPr>
        <p:txBody>
          <a:bodyPr wrap="square" rtlCol="0">
            <a:spAutoFit/>
          </a:bodyPr>
          <a:lstStyle/>
          <a:p>
            <a:pPr>
              <a:spcAft>
                <a:spcPts val="600"/>
              </a:spcAft>
            </a:pPr>
            <a:r>
              <a:rPr lang="de-DE" sz="1100" b="1" dirty="0">
                <a:solidFill>
                  <a:schemeClr val="tx1">
                    <a:lumMod val="50000"/>
                  </a:schemeClr>
                </a:solidFill>
              </a:rPr>
              <a:t>Aufgrund unterschiedlicher Sonneneinstrah-</a:t>
            </a:r>
            <a:r>
              <a:rPr lang="de-DE" sz="1100" b="1" dirty="0" err="1">
                <a:solidFill>
                  <a:schemeClr val="tx1">
                    <a:lumMod val="50000"/>
                  </a:schemeClr>
                </a:solidFill>
              </a:rPr>
              <a:t>lung</a:t>
            </a:r>
            <a:r>
              <a:rPr lang="de-DE" sz="1100" b="1" dirty="0">
                <a:solidFill>
                  <a:schemeClr val="tx1">
                    <a:lumMod val="50000"/>
                  </a:schemeClr>
                </a:solidFill>
              </a:rPr>
              <a:t> ist die Erde in Klimazonen eingeteilt: </a:t>
            </a:r>
            <a:r>
              <a:rPr lang="de-DE" sz="1100" b="1" u="sng" dirty="0">
                <a:solidFill>
                  <a:schemeClr val="tx1">
                    <a:lumMod val="50000"/>
                  </a:schemeClr>
                </a:solidFill>
              </a:rPr>
              <a:t>Tropen, Subtropen, </a:t>
            </a:r>
            <a:r>
              <a:rPr lang="de-DE" sz="1100" b="1" u="sng" dirty="0" err="1">
                <a:solidFill>
                  <a:schemeClr val="tx1">
                    <a:lumMod val="50000"/>
                  </a:schemeClr>
                </a:solidFill>
              </a:rPr>
              <a:t>gemässigte</a:t>
            </a:r>
            <a:r>
              <a:rPr lang="de-DE" sz="1100" b="1" u="sng" dirty="0">
                <a:solidFill>
                  <a:schemeClr val="tx1">
                    <a:lumMod val="50000"/>
                  </a:schemeClr>
                </a:solidFill>
              </a:rPr>
              <a:t> Zonen, Südpolargebiete und Polargebiete</a:t>
            </a:r>
            <a:r>
              <a:rPr lang="de-DE" sz="1100" b="1" dirty="0">
                <a:solidFill>
                  <a:schemeClr val="tx1">
                    <a:lumMod val="50000"/>
                  </a:schemeClr>
                </a:solidFill>
              </a:rPr>
              <a:t>.</a:t>
            </a:r>
          </a:p>
        </p:txBody>
      </p:sp>
    </p:spTree>
    <p:extLst>
      <p:ext uri="{BB962C8B-B14F-4D97-AF65-F5344CB8AC3E}">
        <p14:creationId xmlns:p14="http://schemas.microsoft.com/office/powerpoint/2010/main" val="19013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6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BEC666E-043C-4EA7-B3A5-55D2F52D5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5">
            <a:extLst>
              <a:ext uri="{FF2B5EF4-FFF2-40B4-BE49-F238E27FC236}">
                <a16:creationId xmlns:a16="http://schemas.microsoft.com/office/drawing/2014/main" id="{866E91E4-E527-4346-917D-B6AB499C52DF}"/>
              </a:ext>
            </a:extLst>
          </p:cNvPr>
          <p:cNvSpPr>
            <a:spLocks noGrp="1"/>
          </p:cNvSpPr>
          <p:nvPr>
            <p:ph type="title"/>
          </p:nvPr>
        </p:nvSpPr>
        <p:spPr>
          <a:xfrm>
            <a:off x="4661860" y="4487332"/>
            <a:ext cx="5627258" cy="1507067"/>
          </a:xfrm>
        </p:spPr>
        <p:txBody>
          <a:bodyPr>
            <a:normAutofit/>
          </a:bodyPr>
          <a:lstStyle/>
          <a:p>
            <a:r>
              <a:rPr lang="de-DE" b="1" dirty="0"/>
              <a:t>Das Wetter</a:t>
            </a:r>
          </a:p>
        </p:txBody>
      </p:sp>
      <p:sp>
        <p:nvSpPr>
          <p:cNvPr id="22" name="Snip Diagonal Corner Rectangle 16">
            <a:extLst>
              <a:ext uri="{FF2B5EF4-FFF2-40B4-BE49-F238E27FC236}">
                <a16:creationId xmlns:a16="http://schemas.microsoft.com/office/drawing/2014/main" id="{D05C369B-0FDD-402D-9EE1-858137FB5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fik 14">
            <a:extLst>
              <a:ext uri="{FF2B5EF4-FFF2-40B4-BE49-F238E27FC236}">
                <a16:creationId xmlns:a16="http://schemas.microsoft.com/office/drawing/2014/main" id="{E7CEEDE1-CF0D-4C1A-8F0A-0A7A639F0AA6}"/>
              </a:ext>
            </a:extLst>
          </p:cNvPr>
          <p:cNvPicPr/>
          <p:nvPr/>
        </p:nvPicPr>
        <p:blipFill rotWithShape="1">
          <a:blip r:embed="rId3"/>
          <a:srcRect l="1655" r="135" b="6"/>
          <a:stretch/>
        </p:blipFill>
        <p:spPr bwMode="auto">
          <a:xfrm>
            <a:off x="800558" y="786118"/>
            <a:ext cx="3337560" cy="2404227"/>
          </a:xfrm>
          <a:custGeom>
            <a:avLst/>
            <a:gdLst>
              <a:gd name="connsiteX0" fmla="*/ 384420 w 3337560"/>
              <a:gd name="connsiteY0" fmla="*/ 0 h 2404227"/>
              <a:gd name="connsiteX1" fmla="*/ 3337560 w 3337560"/>
              <a:gd name="connsiteY1" fmla="*/ 0 h 2404227"/>
              <a:gd name="connsiteX2" fmla="*/ 3337560 w 3337560"/>
              <a:gd name="connsiteY2" fmla="*/ 2404227 h 2404227"/>
              <a:gd name="connsiteX3" fmla="*/ 0 w 3337560"/>
              <a:gd name="connsiteY3" fmla="*/ 2404227 h 2404227"/>
              <a:gd name="connsiteX4" fmla="*/ 0 w 3337560"/>
              <a:gd name="connsiteY4" fmla="*/ 384420 h 240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2404227">
                <a:moveTo>
                  <a:pt x="384420" y="0"/>
                </a:moveTo>
                <a:lnTo>
                  <a:pt x="3337560" y="0"/>
                </a:lnTo>
                <a:lnTo>
                  <a:pt x="3337560" y="2404227"/>
                </a:lnTo>
                <a:lnTo>
                  <a:pt x="0" y="2404227"/>
                </a:lnTo>
                <a:lnTo>
                  <a:pt x="0" y="384420"/>
                </a:lnTo>
                <a:close/>
              </a:path>
            </a:pathLst>
          </a:custGeom>
          <a:extLst>
            <a:ext uri="{53640926-AAD7-44D8-BBD7-CCE9431645EC}">
              <a14:shadowObscured xmlns:a14="http://schemas.microsoft.com/office/drawing/2010/main"/>
            </a:ext>
          </a:extLst>
        </p:spPr>
      </p:pic>
      <p:pic>
        <p:nvPicPr>
          <p:cNvPr id="13" name="Grafik 12">
            <a:extLst>
              <a:ext uri="{FF2B5EF4-FFF2-40B4-BE49-F238E27FC236}">
                <a16:creationId xmlns:a16="http://schemas.microsoft.com/office/drawing/2014/main" id="{918DFDEF-5AE9-466E-A984-FC5311E93AFB}"/>
              </a:ext>
            </a:extLst>
          </p:cNvPr>
          <p:cNvPicPr/>
          <p:nvPr/>
        </p:nvPicPr>
        <p:blipFill rotWithShape="1">
          <a:blip r:embed="rId4"/>
          <a:srcRect r="7782" b="5"/>
          <a:stretch/>
        </p:blipFill>
        <p:spPr bwMode="auto">
          <a:xfrm>
            <a:off x="800558" y="3344575"/>
            <a:ext cx="3337560" cy="2397590"/>
          </a:xfrm>
          <a:custGeom>
            <a:avLst/>
            <a:gdLst>
              <a:gd name="connsiteX0" fmla="*/ 0 w 3337560"/>
              <a:gd name="connsiteY0" fmla="*/ 0 h 2397590"/>
              <a:gd name="connsiteX1" fmla="*/ 3337560 w 3337560"/>
              <a:gd name="connsiteY1" fmla="*/ 0 h 2397590"/>
              <a:gd name="connsiteX2" fmla="*/ 3337560 w 3337560"/>
              <a:gd name="connsiteY2" fmla="*/ 2013170 h 2397590"/>
              <a:gd name="connsiteX3" fmla="*/ 2953140 w 3337560"/>
              <a:gd name="connsiteY3" fmla="*/ 2397590 h 2397590"/>
              <a:gd name="connsiteX4" fmla="*/ 0 w 3337560"/>
              <a:gd name="connsiteY4" fmla="*/ 2397590 h 239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2397590">
                <a:moveTo>
                  <a:pt x="0" y="0"/>
                </a:moveTo>
                <a:lnTo>
                  <a:pt x="3337560" y="0"/>
                </a:lnTo>
                <a:lnTo>
                  <a:pt x="3337560" y="2013170"/>
                </a:lnTo>
                <a:lnTo>
                  <a:pt x="2953140" y="2397590"/>
                </a:lnTo>
                <a:lnTo>
                  <a:pt x="0" y="2397590"/>
                </a:lnTo>
                <a:close/>
              </a:path>
            </a:pathLst>
          </a:custGeom>
          <a:extLst>
            <a:ext uri="{53640926-AAD7-44D8-BBD7-CCE9431645EC}">
              <a14:shadowObscured xmlns:a14="http://schemas.microsoft.com/office/drawing/2010/main"/>
            </a:ext>
          </a:extLst>
        </p:spPr>
      </p:pic>
      <p:sp>
        <p:nvSpPr>
          <p:cNvPr id="3" name="Inhaltsplatzhalter 2"/>
          <p:cNvSpPr>
            <a:spLocks noGrp="1"/>
          </p:cNvSpPr>
          <p:nvPr>
            <p:ph idx="1"/>
          </p:nvPr>
        </p:nvSpPr>
        <p:spPr>
          <a:xfrm>
            <a:off x="4661860" y="863601"/>
            <a:ext cx="6253792" cy="3437466"/>
          </a:xfrm>
        </p:spPr>
        <p:txBody>
          <a:bodyPr>
            <a:noAutofit/>
          </a:bodyPr>
          <a:lstStyle/>
          <a:p>
            <a:pPr marL="0" indent="0">
              <a:lnSpc>
                <a:spcPct val="90000"/>
              </a:lnSpc>
              <a:spcBef>
                <a:spcPts val="600"/>
              </a:spcBef>
              <a:spcAft>
                <a:spcPts val="900"/>
              </a:spcAft>
              <a:buNone/>
            </a:pPr>
            <a:r>
              <a:rPr lang="de-DE" sz="1900" b="1" dirty="0">
                <a:solidFill>
                  <a:srgbClr val="FFFF00"/>
                </a:solidFill>
                <a:latin typeface="Calibri" panose="020F0502020204030204" pitchFamily="34" charset="0"/>
                <a:cs typeface="Calibri" panose="020F0502020204030204" pitchFamily="34" charset="0"/>
              </a:rPr>
              <a:t>Auf der Erde findet Wetter überall und zu jeder Zeit statt. </a:t>
            </a:r>
            <a:r>
              <a:rPr lang="de-DE" sz="1900" dirty="0">
                <a:solidFill>
                  <a:schemeClr val="tx1"/>
                </a:solidFill>
                <a:latin typeface="Calibri" panose="020F0502020204030204" pitchFamily="34" charset="0"/>
                <a:cs typeface="Calibri" panose="020F0502020204030204" pitchFamily="34" charset="0"/>
              </a:rPr>
              <a:t>Es bestimmt seit je alles Leben auf der Erde. </a:t>
            </a:r>
          </a:p>
          <a:p>
            <a:pPr marL="0" indent="0">
              <a:lnSpc>
                <a:spcPct val="90000"/>
              </a:lnSpc>
              <a:spcBef>
                <a:spcPts val="600"/>
              </a:spcBef>
              <a:spcAft>
                <a:spcPts val="900"/>
              </a:spcAft>
              <a:buNone/>
            </a:pPr>
            <a:r>
              <a:rPr lang="de-DE" sz="1900" dirty="0">
                <a:solidFill>
                  <a:schemeClr val="tx1"/>
                </a:solidFill>
                <a:latin typeface="Calibri" panose="020F0502020204030204" pitchFamily="34" charset="0"/>
                <a:cs typeface="Calibri" panose="020F0502020204030204" pitchFamily="34" charset="0"/>
              </a:rPr>
              <a:t>Wetterphänomene sind Ereignisse, die sich </a:t>
            </a:r>
            <a:r>
              <a:rPr lang="de-DE" sz="1900" b="1" dirty="0">
                <a:solidFill>
                  <a:srgbClr val="FFFF00"/>
                </a:solidFill>
                <a:latin typeface="Calibri" panose="020F0502020204030204" pitchFamily="34" charset="0"/>
                <a:cs typeface="Calibri" panose="020F0502020204030204" pitchFamily="34" charset="0"/>
              </a:rPr>
              <a:t>zu einem bestimmten Zeitpunkt abspielen</a:t>
            </a:r>
            <a:r>
              <a:rPr lang="de-DE" sz="1900" dirty="0">
                <a:solidFill>
                  <a:schemeClr val="tx1"/>
                </a:solidFill>
                <a:latin typeface="Calibri" panose="020F0502020204030204" pitchFamily="34" charset="0"/>
                <a:cs typeface="Calibri" panose="020F0502020204030204" pitchFamily="34" charset="0"/>
              </a:rPr>
              <a:t> – gestern, morgen oder in der nächsten Woche. </a:t>
            </a:r>
          </a:p>
          <a:p>
            <a:pPr marL="0" indent="0">
              <a:lnSpc>
                <a:spcPct val="90000"/>
              </a:lnSpc>
              <a:spcBef>
                <a:spcPts val="600"/>
              </a:spcBef>
              <a:spcAft>
                <a:spcPts val="900"/>
              </a:spcAft>
              <a:buNone/>
            </a:pPr>
            <a:r>
              <a:rPr lang="de-DE" sz="1900" b="1" dirty="0">
                <a:solidFill>
                  <a:srgbClr val="FFFF00"/>
                </a:solidFill>
                <a:latin typeface="Calibri" panose="020F0502020204030204" pitchFamily="34" charset="0"/>
                <a:cs typeface="Calibri" panose="020F0502020204030204" pitchFamily="34" charset="0"/>
              </a:rPr>
              <a:t>Temperatur, Wind, Niederschlag, Feuchtigkeit und Bewölkung </a:t>
            </a:r>
            <a:r>
              <a:rPr lang="de-DE" sz="1900" dirty="0">
                <a:solidFill>
                  <a:schemeClr val="tx1"/>
                </a:solidFill>
                <a:latin typeface="Calibri" panose="020F0502020204030204" pitchFamily="34" charset="0"/>
                <a:cs typeface="Calibri" panose="020F0502020204030204" pitchFamily="34" charset="0"/>
              </a:rPr>
              <a:t>sind die fünf wichtigsten </a:t>
            </a:r>
            <a:r>
              <a:rPr lang="de-DE" sz="1900" dirty="0" err="1">
                <a:solidFill>
                  <a:schemeClr val="tx1"/>
                </a:solidFill>
                <a:latin typeface="Calibri" panose="020F0502020204030204" pitchFamily="34" charset="0"/>
                <a:cs typeface="Calibri" panose="020F0502020204030204" pitchFamily="34" charset="0"/>
              </a:rPr>
              <a:t>Grössen</a:t>
            </a:r>
            <a:r>
              <a:rPr lang="de-DE" sz="1900" dirty="0">
                <a:solidFill>
                  <a:schemeClr val="tx1"/>
                </a:solidFill>
                <a:latin typeface="Calibri" panose="020F0502020204030204" pitchFamily="34" charset="0"/>
                <a:cs typeface="Calibri" panose="020F0502020204030204" pitchFamily="34" charset="0"/>
              </a:rPr>
              <a:t>, mit denen Wetter beschrieben wird. Diese werden weltweit beobachtet und gemessen. </a:t>
            </a:r>
          </a:p>
          <a:p>
            <a:pPr marL="0" indent="0">
              <a:lnSpc>
                <a:spcPct val="90000"/>
              </a:lnSpc>
              <a:spcBef>
                <a:spcPts val="600"/>
              </a:spcBef>
              <a:spcAft>
                <a:spcPts val="900"/>
              </a:spcAft>
              <a:buNone/>
            </a:pPr>
            <a:r>
              <a:rPr lang="de-DE" sz="1900" dirty="0">
                <a:solidFill>
                  <a:schemeClr val="tx1"/>
                </a:solidFill>
                <a:latin typeface="Calibri" panose="020F0502020204030204" pitchFamily="34" charset="0"/>
                <a:cs typeface="Calibri" panose="020F0502020204030204" pitchFamily="34" charset="0"/>
              </a:rPr>
              <a:t>Der </a:t>
            </a:r>
            <a:r>
              <a:rPr lang="de-DE" sz="1900" b="1" dirty="0">
                <a:solidFill>
                  <a:srgbClr val="FFFF00"/>
                </a:solidFill>
                <a:latin typeface="Calibri" panose="020F0502020204030204" pitchFamily="34" charset="0"/>
                <a:cs typeface="Calibri" panose="020F0502020204030204" pitchFamily="34" charset="0"/>
              </a:rPr>
              <a:t>Niederschlag</a:t>
            </a:r>
            <a:r>
              <a:rPr lang="de-DE" sz="1900" dirty="0">
                <a:solidFill>
                  <a:schemeClr val="tx1"/>
                </a:solidFill>
                <a:latin typeface="Calibri" panose="020F0502020204030204" pitchFamily="34" charset="0"/>
                <a:cs typeface="Calibri" panose="020F0502020204030204" pitchFamily="34" charset="0"/>
              </a:rPr>
              <a:t> kann in verschiedenen Formen vorkommen: Regen, Hagel, Graupel, Schnee, je nach </a:t>
            </a:r>
            <a:r>
              <a:rPr lang="de-DE" sz="1900" b="1" dirty="0">
                <a:solidFill>
                  <a:srgbClr val="FFFF00"/>
                </a:solidFill>
                <a:latin typeface="Calibri" panose="020F0502020204030204" pitchFamily="34" charset="0"/>
                <a:cs typeface="Calibri" panose="020F0502020204030204" pitchFamily="34" charset="0"/>
              </a:rPr>
              <a:t>Temperatur</a:t>
            </a:r>
            <a:r>
              <a:rPr lang="de-DE" sz="1900" dirty="0">
                <a:solidFill>
                  <a:schemeClr val="tx1"/>
                </a:solidFill>
                <a:latin typeface="Calibri" panose="020F0502020204030204" pitchFamily="34" charset="0"/>
                <a:cs typeface="Calibri" panose="020F0502020204030204" pitchFamily="34" charset="0"/>
              </a:rPr>
              <a:t>, die sich wie der </a:t>
            </a:r>
            <a:r>
              <a:rPr lang="de-DE" sz="1900" b="1" dirty="0">
                <a:solidFill>
                  <a:srgbClr val="FFFF00"/>
                </a:solidFill>
                <a:latin typeface="Calibri" panose="020F0502020204030204" pitchFamily="34" charset="0"/>
                <a:cs typeface="Calibri" panose="020F0502020204030204" pitchFamily="34" charset="0"/>
              </a:rPr>
              <a:t>Wind</a:t>
            </a:r>
            <a:r>
              <a:rPr lang="de-DE" sz="1900" dirty="0">
                <a:solidFill>
                  <a:schemeClr val="tx1"/>
                </a:solidFill>
                <a:latin typeface="Calibri" panose="020F0502020204030204" pitchFamily="34" charset="0"/>
                <a:cs typeface="Calibri" panose="020F0502020204030204" pitchFamily="34" charset="0"/>
              </a:rPr>
              <a:t> und die </a:t>
            </a:r>
            <a:r>
              <a:rPr lang="de-DE" sz="1900" b="1" dirty="0">
                <a:solidFill>
                  <a:srgbClr val="FFFF00"/>
                </a:solidFill>
                <a:latin typeface="Calibri" panose="020F0502020204030204" pitchFamily="34" charset="0"/>
                <a:cs typeface="Calibri" panose="020F0502020204030204" pitchFamily="34" charset="0"/>
              </a:rPr>
              <a:t>Bewölkung</a:t>
            </a:r>
            <a:r>
              <a:rPr lang="de-DE" sz="1900" dirty="0">
                <a:solidFill>
                  <a:schemeClr val="tx1"/>
                </a:solidFill>
                <a:latin typeface="Calibri" panose="020F0502020204030204" pitchFamily="34" charset="0"/>
                <a:cs typeface="Calibri" panose="020F0502020204030204" pitchFamily="34" charset="0"/>
              </a:rPr>
              <a:t> laufend und jederzeit ändern können. Nur die </a:t>
            </a:r>
            <a:r>
              <a:rPr lang="de-DE" sz="1900" b="1" dirty="0">
                <a:solidFill>
                  <a:srgbClr val="FFFF00"/>
                </a:solidFill>
                <a:latin typeface="Calibri" panose="020F0502020204030204" pitchFamily="34" charset="0"/>
                <a:cs typeface="Calibri" panose="020F0502020204030204" pitchFamily="34" charset="0"/>
              </a:rPr>
              <a:t>Feuchtigkeit</a:t>
            </a:r>
            <a:r>
              <a:rPr lang="de-DE" sz="1900" dirty="0">
                <a:solidFill>
                  <a:schemeClr val="tx1"/>
                </a:solidFill>
                <a:latin typeface="Calibri" panose="020F0502020204030204" pitchFamily="34" charset="0"/>
                <a:cs typeface="Calibri" panose="020F0502020204030204" pitchFamily="34" charset="0"/>
              </a:rPr>
              <a:t> schwankt langsamer.</a:t>
            </a:r>
          </a:p>
        </p:txBody>
      </p:sp>
      <p:grpSp>
        <p:nvGrpSpPr>
          <p:cNvPr id="24" name="Group 23">
            <a:extLst>
              <a:ext uri="{FF2B5EF4-FFF2-40B4-BE49-F238E27FC236}">
                <a16:creationId xmlns:a16="http://schemas.microsoft.com/office/drawing/2014/main" id="{ADDE2C3E-3205-470A-BD3C-E856A8E21F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69FA431E-B32D-412B-8EE8-27BFACD9B9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F1AC587-B106-44DD-92F0-2DCA0B700D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FFBA5D3-FE61-4D23-AB2F-EC12CE5A6C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A661ABF-E2D0-44E1-9762-393FF470A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0F6BF17-560A-4388-83EB-CD5FABE5DE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747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1">
            <a:extLst>
              <a:ext uri="{FF2B5EF4-FFF2-40B4-BE49-F238E27FC236}">
                <a16:creationId xmlns:a16="http://schemas.microsoft.com/office/drawing/2014/main" id="{F500C70B-DA46-43AA-9E33-A760E566D452}"/>
              </a:ext>
            </a:extLst>
          </p:cNvPr>
          <p:cNvSpPr>
            <a:spLocks noGrp="1"/>
          </p:cNvSpPr>
          <p:nvPr>
            <p:ph type="title"/>
          </p:nvPr>
        </p:nvSpPr>
        <p:spPr>
          <a:xfrm>
            <a:off x="684212" y="4876215"/>
            <a:ext cx="9121940" cy="1507067"/>
          </a:xfrm>
        </p:spPr>
        <p:txBody>
          <a:bodyPr vert="horz" lIns="91440" tIns="45720" rIns="91440" bIns="45720" rtlCol="0" anchor="ctr">
            <a:normAutofit/>
          </a:bodyPr>
          <a:lstStyle/>
          <a:p>
            <a:pPr marL="742950" indent="-742950">
              <a:buFont typeface="+mj-lt"/>
              <a:buAutoNum type="arabicPeriod" startAt="2"/>
            </a:pPr>
            <a:r>
              <a:rPr lang="en-US" b="1" dirty="0" err="1"/>
              <a:t>Ursachen</a:t>
            </a:r>
            <a:r>
              <a:rPr lang="en-US" b="1" dirty="0"/>
              <a:t> des </a:t>
            </a:r>
            <a:r>
              <a:rPr lang="en-US" b="1" dirty="0" err="1"/>
              <a:t>Klimawandels</a:t>
            </a:r>
            <a:endParaRPr lang="en-US" b="1" dirty="0"/>
          </a:p>
        </p:txBody>
      </p:sp>
      <p:pic>
        <p:nvPicPr>
          <p:cNvPr id="7170" name="Picture 2"/>
          <p:cNvPicPr>
            <a:picLocks noGrp="1" noChangeAspect="1" noChangeArrowheads="1"/>
          </p:cNvPicPr>
          <p:nvPr>
            <p:ph idx="1"/>
          </p:nvPr>
        </p:nvPicPr>
        <p:blipFill rotWithShape="1">
          <a:blip r:embed="rId3"/>
          <a:srcRect l="-441" r="441" b="4916"/>
          <a:stretch/>
        </p:blipFill>
        <p:spPr bwMode="auto">
          <a:xfrm>
            <a:off x="777766" y="908559"/>
            <a:ext cx="4992641" cy="3887113"/>
          </a:xfrm>
          <a:prstGeom prst="rect">
            <a:avLst/>
          </a:prstGeom>
          <a:noFill/>
          <a:effectLst>
            <a:innerShdw blurRad="57150" dist="38100" dir="14460000">
              <a:prstClr val="black">
                <a:alpha val="70000"/>
              </a:prstClr>
            </a:innerShdw>
          </a:effectLst>
        </p:spPr>
      </p:pic>
      <p:sp>
        <p:nvSpPr>
          <p:cNvPr id="2" name="Textfeld 1">
            <a:extLst>
              <a:ext uri="{FF2B5EF4-FFF2-40B4-BE49-F238E27FC236}">
                <a16:creationId xmlns:a16="http://schemas.microsoft.com/office/drawing/2014/main" id="{8E5EFEAB-DA4E-492E-9FB6-872AC701B82B}"/>
              </a:ext>
            </a:extLst>
          </p:cNvPr>
          <p:cNvSpPr txBox="1"/>
          <p:nvPr/>
        </p:nvSpPr>
        <p:spPr>
          <a:xfrm>
            <a:off x="6699737" y="908559"/>
            <a:ext cx="5134911" cy="4243732"/>
          </a:xfrm>
          <a:prstGeom prst="rect">
            <a:avLst/>
          </a:prstGeom>
        </p:spPr>
        <p:txBody>
          <a:bodyPr vert="horz" lIns="91440" tIns="45720" rIns="91440" bIns="45720" rtlCol="0" anchor="ctr">
            <a:normAutofit fontScale="77500" lnSpcReduction="20000"/>
          </a:bodyPr>
          <a:lstStyle/>
          <a:p>
            <a:pPr>
              <a:spcBef>
                <a:spcPct val="20000"/>
              </a:spcBef>
              <a:spcAft>
                <a:spcPts val="600"/>
              </a:spcAft>
              <a:buClr>
                <a:schemeClr val="tx1"/>
              </a:buClr>
              <a:buSzPct val="80000"/>
            </a:pPr>
            <a:r>
              <a:rPr lang="en-US" sz="3100" b="1" dirty="0" err="1">
                <a:solidFill>
                  <a:srgbClr val="FFFF00"/>
                </a:solidFill>
                <a:latin typeface="Calibri" panose="020F0502020204030204" pitchFamily="34" charset="0"/>
                <a:cs typeface="Calibri" panose="020F0502020204030204" pitchFamily="34" charset="0"/>
              </a:rPr>
              <a:t>Auftrag</a:t>
            </a:r>
            <a:r>
              <a:rPr lang="en-US" sz="3100" b="1" dirty="0">
                <a:solidFill>
                  <a:srgbClr val="FFFF00"/>
                </a:solidFill>
                <a:latin typeface="Calibri" panose="020F0502020204030204" pitchFamily="34" charset="0"/>
                <a:cs typeface="Calibri" panose="020F0502020204030204" pitchFamily="34" charset="0"/>
              </a:rPr>
              <a:t> 1: </a:t>
            </a:r>
          </a:p>
          <a:p>
            <a:pPr>
              <a:spcBef>
                <a:spcPct val="20000"/>
              </a:spcBef>
              <a:spcAft>
                <a:spcPts val="600"/>
              </a:spcAft>
              <a:buClr>
                <a:schemeClr val="tx1"/>
              </a:buClr>
              <a:buSzPct val="80000"/>
            </a:pPr>
            <a:r>
              <a:rPr lang="de-DE" sz="2100" b="1" dirty="0">
                <a:latin typeface="Calibri" panose="020F0502020204030204" pitchFamily="34" charset="0"/>
                <a:cs typeface="Calibri" panose="020F0502020204030204" pitchFamily="34" charset="0"/>
              </a:rPr>
              <a:t>Schau dir den folgenden Videoclip an und mache dir auf ein separates Blatt oder in einem Word-Dokument Notizen.</a:t>
            </a:r>
          </a:p>
          <a:p>
            <a:pPr>
              <a:spcBef>
                <a:spcPct val="20000"/>
              </a:spcBef>
              <a:spcAft>
                <a:spcPts val="600"/>
              </a:spcAft>
              <a:buClr>
                <a:schemeClr val="tx1"/>
              </a:buClr>
              <a:buSzPct val="80000"/>
            </a:pPr>
            <a:r>
              <a:rPr lang="de-DE" sz="2100" b="1"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http://www.bpb.de/mediathek/179226/was-ist-der-treibhauseffet</a:t>
            </a:r>
            <a:endParaRPr lang="de-DE" sz="2100" b="1" dirty="0">
              <a:solidFill>
                <a:srgbClr val="FFFF00"/>
              </a:solidFill>
              <a:latin typeface="Calibri" panose="020F0502020204030204" pitchFamily="34" charset="0"/>
              <a:cs typeface="Calibri" panose="020F0502020204030204" pitchFamily="34" charset="0"/>
            </a:endParaRPr>
          </a:p>
          <a:p>
            <a:pPr>
              <a:spcBef>
                <a:spcPct val="20000"/>
              </a:spcBef>
              <a:spcAft>
                <a:spcPts val="600"/>
              </a:spcAft>
              <a:buClr>
                <a:schemeClr val="tx1"/>
              </a:buClr>
              <a:buSzPct val="80000"/>
            </a:pPr>
            <a:r>
              <a:rPr lang="de-DE" sz="2100" dirty="0">
                <a:latin typeface="Calibri" panose="020F0502020204030204" pitchFamily="34" charset="0"/>
                <a:cs typeface="Calibri" panose="020F0502020204030204" pitchFamily="34" charset="0"/>
              </a:rPr>
              <a:t> </a:t>
            </a:r>
          </a:p>
          <a:p>
            <a:pPr>
              <a:spcBef>
                <a:spcPct val="20000"/>
              </a:spcBef>
              <a:spcAft>
                <a:spcPts val="600"/>
              </a:spcAft>
              <a:buClr>
                <a:schemeClr val="tx1"/>
              </a:buClr>
              <a:buSzPct val="80000"/>
            </a:pPr>
            <a:r>
              <a:rPr lang="en-US" sz="3100" b="1" dirty="0" err="1">
                <a:solidFill>
                  <a:srgbClr val="FFFF00"/>
                </a:solidFill>
                <a:latin typeface="Calibri" panose="020F0502020204030204" pitchFamily="34" charset="0"/>
                <a:cs typeface="Calibri" panose="020F0502020204030204" pitchFamily="34" charset="0"/>
              </a:rPr>
              <a:t>Auftrag</a:t>
            </a:r>
            <a:r>
              <a:rPr lang="en-US" sz="3100" b="1" dirty="0">
                <a:solidFill>
                  <a:srgbClr val="FFFF00"/>
                </a:solidFill>
                <a:latin typeface="Calibri" panose="020F0502020204030204" pitchFamily="34" charset="0"/>
                <a:cs typeface="Calibri" panose="020F0502020204030204" pitchFamily="34" charset="0"/>
              </a:rPr>
              <a:t> 2:</a:t>
            </a:r>
            <a:r>
              <a:rPr lang="en-US" sz="2300" b="1" dirty="0">
                <a:solidFill>
                  <a:srgbClr val="FFFF00"/>
                </a:solidFill>
                <a:latin typeface="Calibri" panose="020F0502020204030204" pitchFamily="34" charset="0"/>
                <a:cs typeface="Calibri" panose="020F0502020204030204" pitchFamily="34" charset="0"/>
              </a:rPr>
              <a:t> </a:t>
            </a:r>
          </a:p>
          <a:p>
            <a:pPr>
              <a:spcBef>
                <a:spcPct val="20000"/>
              </a:spcBef>
              <a:spcAft>
                <a:spcPts val="600"/>
              </a:spcAft>
              <a:buClr>
                <a:schemeClr val="tx1"/>
              </a:buClr>
              <a:buSzPct val="80000"/>
            </a:pPr>
            <a:r>
              <a:rPr lang="de-DE" sz="2100" b="1" dirty="0">
                <a:latin typeface="Calibri" panose="020F0502020204030204" pitchFamily="34" charset="0"/>
                <a:cs typeface="Calibri" panose="020F0502020204030204" pitchFamily="34" charset="0"/>
              </a:rPr>
              <a:t>Diskutiere mit deiner Banknachbarin / deinem Banknachbarn die folgende Karikatur. </a:t>
            </a:r>
          </a:p>
          <a:p>
            <a:pPr marL="285750" indent="-285750">
              <a:spcBef>
                <a:spcPct val="20000"/>
              </a:spcBef>
              <a:spcAft>
                <a:spcPts val="600"/>
              </a:spcAft>
              <a:buClr>
                <a:schemeClr val="tx1"/>
              </a:buClr>
              <a:buSzPct val="80000"/>
              <a:buFont typeface="Arial" panose="020B0604020202020204" pitchFamily="34" charset="0"/>
              <a:buChar char="•"/>
            </a:pPr>
            <a:r>
              <a:rPr lang="de-DE" sz="2100" b="1" dirty="0">
                <a:latin typeface="Calibri" panose="020F0502020204030204" pitchFamily="34" charset="0"/>
                <a:cs typeface="Calibri" panose="020F0502020204030204" pitchFamily="34" charset="0"/>
              </a:rPr>
              <a:t>Was ist darauf zu sehen? Was hat das mit Film zu tun, den ihr gesehen habt?</a:t>
            </a:r>
          </a:p>
          <a:p>
            <a:pPr marL="285750" indent="-285750">
              <a:spcBef>
                <a:spcPct val="20000"/>
              </a:spcBef>
              <a:spcAft>
                <a:spcPts val="600"/>
              </a:spcAft>
              <a:buClr>
                <a:schemeClr val="tx1"/>
              </a:buClr>
              <a:buSzPct val="80000"/>
              <a:buFont typeface="Arial" panose="020B0604020202020204" pitchFamily="34" charset="0"/>
              <a:buChar char="•"/>
            </a:pPr>
            <a:r>
              <a:rPr lang="de-DE" sz="2100" b="1" dirty="0">
                <a:latin typeface="Calibri" panose="020F0502020204030204" pitchFamily="34" charset="0"/>
                <a:cs typeface="Calibri" panose="020F0502020204030204" pitchFamily="34" charset="0"/>
              </a:rPr>
              <a:t>Was will der Karikaturist (Zeichner) damit aufzeigen?</a:t>
            </a:r>
          </a:p>
          <a:p>
            <a:pPr marL="285750" indent="-285750">
              <a:spcBef>
                <a:spcPct val="20000"/>
              </a:spcBef>
              <a:spcAft>
                <a:spcPts val="600"/>
              </a:spcAft>
              <a:buClr>
                <a:schemeClr val="tx1"/>
              </a:buClr>
              <a:buSzPct val="80000"/>
              <a:buFont typeface="Arial" panose="020B0604020202020204" pitchFamily="34" charset="0"/>
              <a:buChar char="•"/>
            </a:pPr>
            <a:r>
              <a:rPr lang="de-DE" sz="2100" b="1" dirty="0">
                <a:latin typeface="Calibri" panose="020F0502020204030204" pitchFamily="34" charset="0"/>
                <a:cs typeface="Calibri" panose="020F0502020204030204" pitchFamily="34" charset="0"/>
              </a:rPr>
              <a:t>Was denkt ihr dazu ?</a:t>
            </a:r>
            <a:endParaRPr lang="en-US" b="1" dirty="0">
              <a:solidFill>
                <a:schemeClr val="bg2">
                  <a:lumMod val="75000"/>
                </a:schemeClr>
              </a:solidFill>
            </a:endParaRPr>
          </a:p>
        </p:txBody>
      </p:sp>
    </p:spTree>
    <p:extLst>
      <p:ext uri="{BB962C8B-B14F-4D97-AF65-F5344CB8AC3E}">
        <p14:creationId xmlns:p14="http://schemas.microsoft.com/office/powerpoint/2010/main" val="162046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47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866E91E4-E527-4346-917D-B6AB499C52DF}"/>
              </a:ext>
            </a:extLst>
          </p:cNvPr>
          <p:cNvSpPr>
            <a:spLocks noGrp="1"/>
          </p:cNvSpPr>
          <p:nvPr>
            <p:ph type="title"/>
          </p:nvPr>
        </p:nvSpPr>
        <p:spPr>
          <a:xfrm>
            <a:off x="684211" y="5009761"/>
            <a:ext cx="7630075" cy="1507067"/>
          </a:xfrm>
        </p:spPr>
        <p:txBody>
          <a:bodyPr>
            <a:normAutofit/>
          </a:bodyPr>
          <a:lstStyle/>
          <a:p>
            <a:pPr marL="742950" indent="-742950">
              <a:buFont typeface="+mj-lt"/>
              <a:buAutoNum type="arabicPeriod" startAt="3"/>
            </a:pPr>
            <a:r>
              <a:rPr lang="de-DE" b="1" dirty="0"/>
              <a:t>Klima-krise und die Schweiz </a:t>
            </a:r>
            <a:endParaRPr lang="de-DE" sz="3600" b="1" dirty="0"/>
          </a:p>
        </p:txBody>
      </p:sp>
      <p:sp>
        <p:nvSpPr>
          <p:cNvPr id="3" name="Inhaltsplatzhalter 2"/>
          <p:cNvSpPr>
            <a:spLocks noGrp="1"/>
          </p:cNvSpPr>
          <p:nvPr>
            <p:ph idx="1"/>
          </p:nvPr>
        </p:nvSpPr>
        <p:spPr>
          <a:xfrm>
            <a:off x="726346" y="147145"/>
            <a:ext cx="8214474" cy="5104230"/>
          </a:xfrm>
        </p:spPr>
        <p:txBody>
          <a:bodyPr>
            <a:noAutofit/>
          </a:bodyPr>
          <a:lstStyle/>
          <a:p>
            <a:pPr>
              <a:lnSpc>
                <a:spcPct val="90000"/>
              </a:lnSpc>
              <a:spcBef>
                <a:spcPts val="600"/>
              </a:spcBef>
              <a:buNone/>
            </a:pPr>
            <a:r>
              <a:rPr lang="de-CH" sz="2400" b="1" dirty="0">
                <a:solidFill>
                  <a:srgbClr val="FFFF00"/>
                </a:solidFill>
                <a:latin typeface="Calibri" panose="020F0502020204030204" pitchFamily="34" charset="0"/>
                <a:cs typeface="Calibri" panose="020F0502020204030204" pitchFamily="34" charset="0"/>
              </a:rPr>
              <a:t>Auftrag</a:t>
            </a:r>
          </a:p>
          <a:p>
            <a:pPr marL="0" indent="0">
              <a:lnSpc>
                <a:spcPct val="90000"/>
              </a:lnSpc>
              <a:spcBef>
                <a:spcPts val="600"/>
              </a:spcBef>
              <a:spcAft>
                <a:spcPts val="900"/>
              </a:spcAft>
              <a:buNone/>
            </a:pPr>
            <a:r>
              <a:rPr lang="de-DE" sz="1600" b="1" dirty="0">
                <a:solidFill>
                  <a:schemeClr val="tx1"/>
                </a:solidFill>
                <a:latin typeface="Calibri" panose="020F0502020204030204" pitchFamily="34" charset="0"/>
                <a:cs typeface="Calibri" panose="020F0502020204030204" pitchFamily="34" charset="0"/>
              </a:rPr>
              <a:t>Gruppenarbeit: </a:t>
            </a:r>
          </a:p>
          <a:p>
            <a:pPr marL="0" indent="0">
              <a:lnSpc>
                <a:spcPct val="90000"/>
              </a:lnSpc>
              <a:spcBef>
                <a:spcPts val="600"/>
              </a:spcBef>
              <a:spcAft>
                <a:spcPts val="900"/>
              </a:spcAft>
              <a:buNone/>
            </a:pPr>
            <a:r>
              <a:rPr lang="de-DE" sz="1600" b="1" dirty="0">
                <a:solidFill>
                  <a:schemeClr val="tx1"/>
                </a:solidFill>
                <a:latin typeface="Calibri" panose="020F0502020204030204" pitchFamily="34" charset="0"/>
                <a:cs typeface="Calibri" panose="020F0502020204030204" pitchFamily="34" charset="0"/>
              </a:rPr>
              <a:t>Erstellt zu einem der folgenden Themen eine </a:t>
            </a:r>
            <a:r>
              <a:rPr lang="de-DE" sz="1600" dirty="0">
                <a:solidFill>
                  <a:schemeClr val="tx1"/>
                </a:solidFill>
                <a:latin typeface="Calibri" panose="020F0502020204030204" pitchFamily="34" charset="0"/>
                <a:cs typeface="Calibri" panose="020F0502020204030204" pitchFamily="34" charset="0"/>
              </a:rPr>
              <a:t>PowerPoint-Präsentation</a:t>
            </a:r>
            <a:r>
              <a:rPr lang="de-DE" sz="1600" b="1" dirty="0">
                <a:solidFill>
                  <a:schemeClr val="tx1"/>
                </a:solidFill>
                <a:latin typeface="Calibri" panose="020F0502020204030204" pitchFamily="34" charset="0"/>
                <a:cs typeface="Calibri" panose="020F0502020204030204" pitchFamily="34" charset="0"/>
              </a:rPr>
              <a:t> mit  ca. 5 Folien, in welchen ihr die wichtigsten Informationen festhaltet. Anschliessend solltet ihr in der Lage sein, das Gelernte der Klasse vorzustellen.</a:t>
            </a:r>
          </a:p>
          <a:p>
            <a:pPr marL="0" indent="0">
              <a:buNone/>
            </a:pPr>
            <a:endParaRPr lang="de-CH" sz="1100" b="1" dirty="0">
              <a:solidFill>
                <a:srgbClr val="FFFF00"/>
              </a:solidFill>
              <a:latin typeface="Calibri" panose="020F0502020204030204" pitchFamily="34" charset="0"/>
              <a:cs typeface="Calibri" panose="020F0502020204030204" pitchFamily="34" charset="0"/>
            </a:endParaRPr>
          </a:p>
          <a:p>
            <a:pPr marL="0" indent="0">
              <a:spcBef>
                <a:spcPts val="0"/>
              </a:spcBef>
              <a:buNone/>
            </a:pPr>
            <a:r>
              <a:rPr lang="de-CH" sz="2400" b="1" dirty="0">
                <a:solidFill>
                  <a:srgbClr val="FFFF00"/>
                </a:solidFill>
                <a:latin typeface="Calibri" panose="020F0502020204030204" pitchFamily="34" charset="0"/>
                <a:cs typeface="Calibri" panose="020F0502020204030204" pitchFamily="34" charset="0"/>
              </a:rPr>
              <a:t>Themenauswahl:</a:t>
            </a:r>
          </a:p>
          <a:p>
            <a:pPr marL="0" indent="0">
              <a:buNone/>
            </a:pPr>
            <a:r>
              <a:rPr lang="de-CH" sz="1600" b="1" dirty="0">
                <a:solidFill>
                  <a:srgbClr val="FFFF00"/>
                </a:solidFill>
                <a:latin typeface="Calibri" panose="020F0502020204030204" pitchFamily="34" charset="0"/>
                <a:cs typeface="Calibri" panose="020F0502020204030204" pitchFamily="34" charset="0"/>
              </a:rPr>
              <a:t>(Durch blindes Ziehen von 5 Themenzetteln den Gruppen zuordnen) </a:t>
            </a:r>
            <a:endParaRPr lang="de-CH" sz="1600" dirty="0">
              <a:solidFill>
                <a:srgbClr val="FFFF00"/>
              </a:solidFill>
              <a:latin typeface="Calibri" panose="020F0502020204030204" pitchFamily="34" charset="0"/>
              <a:cs typeface="Calibri" panose="020F0502020204030204" pitchFamily="34" charset="0"/>
            </a:endParaRPr>
          </a:p>
          <a:p>
            <a:pPr marL="342900" indent="-342900">
              <a:buFont typeface="+mj-lt"/>
              <a:buAutoNum type="arabicPeriod"/>
            </a:pPr>
            <a:r>
              <a:rPr lang="de-CH" sz="1600" b="1" dirty="0">
                <a:solidFill>
                  <a:schemeClr val="tx1"/>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Das Eis ist nur noch 50 Meter dick (Gletscherschmelze)</a:t>
            </a:r>
            <a:endParaRPr lang="de-CH" sz="1600" b="1" dirty="0">
              <a:solidFill>
                <a:schemeClr val="tx1"/>
              </a:solidFill>
              <a:latin typeface="Calibri" panose="020F0502020204030204" pitchFamily="34" charset="0"/>
              <a:cs typeface="Calibri" panose="020F0502020204030204" pitchFamily="34" charset="0"/>
            </a:endParaRPr>
          </a:p>
          <a:p>
            <a:pPr marL="342900" indent="-342900">
              <a:buFont typeface="+mj-lt"/>
              <a:buAutoNum type="arabicPeriod"/>
            </a:pPr>
            <a:r>
              <a:rPr lang="de-CH" sz="1600" b="1" dirty="0">
                <a:solidFill>
                  <a:schemeClr val="tx1"/>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Wintertourismus unter Druck (Klimawandel und Wintersport)</a:t>
            </a:r>
            <a:endParaRPr lang="de-CH" sz="1600" b="1" dirty="0">
              <a:solidFill>
                <a:schemeClr val="tx1"/>
              </a:solidFill>
              <a:latin typeface="Calibri" panose="020F0502020204030204" pitchFamily="34" charset="0"/>
              <a:cs typeface="Calibri" panose="020F0502020204030204" pitchFamily="34" charset="0"/>
            </a:endParaRPr>
          </a:p>
          <a:p>
            <a:pPr marL="342900" indent="-342900">
              <a:buFont typeface="+mj-lt"/>
              <a:buAutoNum type="arabicPeriod"/>
            </a:pPr>
            <a:r>
              <a:rPr lang="de-CH" sz="1600" b="1" dirty="0">
                <a:solidFill>
                  <a:schemeClr val="tx1"/>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Wenn der Boden auftaut (Permafrost)</a:t>
            </a:r>
            <a:endParaRPr lang="de-CH" sz="1600" b="1" dirty="0">
              <a:solidFill>
                <a:schemeClr val="tx1"/>
              </a:solidFill>
              <a:latin typeface="Calibri" panose="020F0502020204030204" pitchFamily="34" charset="0"/>
              <a:cs typeface="Calibri" panose="020F0502020204030204" pitchFamily="34" charset="0"/>
            </a:endParaRPr>
          </a:p>
          <a:p>
            <a:pPr marL="342900" indent="-342900">
              <a:buFont typeface="+mj-lt"/>
              <a:buAutoNum type="arabicPeriod"/>
            </a:pPr>
            <a:r>
              <a:rPr lang="de-CH" sz="1600" b="1" dirty="0">
                <a:solidFill>
                  <a:schemeClr val="tx1"/>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Hitze- und Kälterekorde in der Schweiz</a:t>
            </a:r>
            <a:endParaRPr lang="de-CH" sz="1600" b="1" dirty="0">
              <a:solidFill>
                <a:schemeClr val="tx1"/>
              </a:solidFill>
              <a:latin typeface="Calibri" panose="020F0502020204030204" pitchFamily="34" charset="0"/>
              <a:cs typeface="Calibri" panose="020F0502020204030204" pitchFamily="34" charset="0"/>
            </a:endParaRPr>
          </a:p>
          <a:p>
            <a:pPr marL="342900" indent="-342900">
              <a:buFont typeface="+mj-lt"/>
              <a:buAutoNum type="arabicPeriod"/>
            </a:pPr>
            <a:r>
              <a:rPr lang="de-CH" sz="1600" b="1" dirty="0">
                <a:solidFill>
                  <a:schemeClr val="tx1"/>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Gefahr für Fauna und Flora: Die Tiere steigen in die Höhe</a:t>
            </a:r>
            <a:endParaRPr lang="de-DE" sz="1600" b="1" dirty="0">
              <a:solidFill>
                <a:schemeClr val="tx1"/>
              </a:solidFill>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98A392C5-A6A3-42E1-B7EE-F08D47224F3B}"/>
              </a:ext>
            </a:extLst>
          </p:cNvPr>
          <p:cNvPicPr>
            <a:picLocks noChangeAspect="1"/>
          </p:cNvPicPr>
          <p:nvPr/>
        </p:nvPicPr>
        <p:blipFill>
          <a:blip r:embed="rId8"/>
          <a:srcRect/>
          <a:stretch/>
        </p:blipFill>
        <p:spPr>
          <a:xfrm>
            <a:off x="9255482" y="478011"/>
            <a:ext cx="2106395" cy="1152687"/>
          </a:xfrm>
          <a:custGeom>
            <a:avLst/>
            <a:gdLst>
              <a:gd name="connsiteX0" fmla="*/ 322464 w 3239538"/>
              <a:gd name="connsiteY0" fmla="*/ 0 h 1611180"/>
              <a:gd name="connsiteX1" fmla="*/ 3239538 w 3239538"/>
              <a:gd name="connsiteY1" fmla="*/ 0 h 1611180"/>
              <a:gd name="connsiteX2" fmla="*/ 3239538 w 3239538"/>
              <a:gd name="connsiteY2" fmla="*/ 1611180 h 1611180"/>
              <a:gd name="connsiteX3" fmla="*/ 0 w 3239538"/>
              <a:gd name="connsiteY3" fmla="*/ 1611180 h 1611180"/>
              <a:gd name="connsiteX4" fmla="*/ 0 w 3239538"/>
              <a:gd name="connsiteY4" fmla="*/ 322464 h 161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538" h="1611180">
                <a:moveTo>
                  <a:pt x="322464" y="0"/>
                </a:moveTo>
                <a:lnTo>
                  <a:pt x="3239538" y="0"/>
                </a:lnTo>
                <a:lnTo>
                  <a:pt x="3239538" y="1611180"/>
                </a:lnTo>
                <a:lnTo>
                  <a:pt x="0" y="161118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pic>
        <p:nvPicPr>
          <p:cNvPr id="11" name="Grafik 10">
            <a:extLst>
              <a:ext uri="{FF2B5EF4-FFF2-40B4-BE49-F238E27FC236}">
                <a16:creationId xmlns:a16="http://schemas.microsoft.com/office/drawing/2014/main" id="{9E1C7391-DA35-423E-81B5-96C9D7FF9FE5}"/>
              </a:ext>
            </a:extLst>
          </p:cNvPr>
          <p:cNvPicPr>
            <a:picLocks noChangeAspect="1"/>
          </p:cNvPicPr>
          <p:nvPr/>
        </p:nvPicPr>
        <p:blipFill>
          <a:blip r:embed="rId9"/>
          <a:srcRect/>
          <a:stretch/>
        </p:blipFill>
        <p:spPr>
          <a:xfrm>
            <a:off x="9255482" y="1728460"/>
            <a:ext cx="2106395" cy="1152000"/>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4" name="Grafik 3">
            <a:extLst>
              <a:ext uri="{FF2B5EF4-FFF2-40B4-BE49-F238E27FC236}">
                <a16:creationId xmlns:a16="http://schemas.microsoft.com/office/drawing/2014/main" id="{D00E0FC9-CE73-4092-9830-BE83FF13173B}"/>
              </a:ext>
            </a:extLst>
          </p:cNvPr>
          <p:cNvPicPr>
            <a:picLocks noChangeAspect="1"/>
          </p:cNvPicPr>
          <p:nvPr/>
        </p:nvPicPr>
        <p:blipFill rotWithShape="1">
          <a:blip r:embed="rId10"/>
          <a:srcRect t="6952" b="12099"/>
          <a:stretch/>
        </p:blipFill>
        <p:spPr>
          <a:xfrm>
            <a:off x="9255482" y="5477745"/>
            <a:ext cx="2106395" cy="1152000"/>
          </a:xfrm>
          <a:custGeom>
            <a:avLst/>
            <a:gdLst>
              <a:gd name="connsiteX0" fmla="*/ 0 w 3239538"/>
              <a:gd name="connsiteY0" fmla="*/ 0 h 1589196"/>
              <a:gd name="connsiteX1" fmla="*/ 3239538 w 3239538"/>
              <a:gd name="connsiteY1" fmla="*/ 0 h 1589196"/>
              <a:gd name="connsiteX2" fmla="*/ 3239538 w 3239538"/>
              <a:gd name="connsiteY2" fmla="*/ 1266733 h 1589196"/>
              <a:gd name="connsiteX3" fmla="*/ 2917075 w 3239538"/>
              <a:gd name="connsiteY3" fmla="*/ 1589196 h 1589196"/>
              <a:gd name="connsiteX4" fmla="*/ 0 w 3239538"/>
              <a:gd name="connsiteY4" fmla="*/ 1589196 h 1589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538" h="1589196">
                <a:moveTo>
                  <a:pt x="0" y="0"/>
                </a:moveTo>
                <a:lnTo>
                  <a:pt x="3239538" y="0"/>
                </a:lnTo>
                <a:lnTo>
                  <a:pt x="3239538" y="1266733"/>
                </a:lnTo>
                <a:lnTo>
                  <a:pt x="2917075" y="1589196"/>
                </a:lnTo>
                <a:lnTo>
                  <a:pt x="0" y="1589196"/>
                </a:lnTo>
                <a:close/>
              </a:path>
            </a:pathLst>
          </a:custGeom>
          <a:ln w="15875">
            <a:solidFill>
              <a:srgbClr val="FFFFFF">
                <a:alpha val="40000"/>
              </a:srgbClr>
            </a:solidFill>
          </a:ln>
          <a:effectLst>
            <a:innerShdw blurRad="57150" dist="38100" dir="14460000">
              <a:prstClr val="black">
                <a:alpha val="70000"/>
              </a:prstClr>
            </a:innerShdw>
          </a:effectLst>
        </p:spPr>
      </p:pic>
      <p:pic>
        <p:nvPicPr>
          <p:cNvPr id="13" name="Grafik 12">
            <a:extLst>
              <a:ext uri="{FF2B5EF4-FFF2-40B4-BE49-F238E27FC236}">
                <a16:creationId xmlns:a16="http://schemas.microsoft.com/office/drawing/2014/main" id="{B46AD7A2-7763-48CB-B186-CDBB1DAFFE44}"/>
              </a:ext>
            </a:extLst>
          </p:cNvPr>
          <p:cNvPicPr>
            <a:picLocks noChangeAspect="1"/>
          </p:cNvPicPr>
          <p:nvPr/>
        </p:nvPicPr>
        <p:blipFill rotWithShape="1">
          <a:blip r:embed="rId11"/>
          <a:srcRect r="4463"/>
          <a:stretch/>
        </p:blipFill>
        <p:spPr>
          <a:xfrm>
            <a:off x="9255482" y="2978222"/>
            <a:ext cx="2106395" cy="1152000"/>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14" name="Grafik 13">
            <a:extLst>
              <a:ext uri="{FF2B5EF4-FFF2-40B4-BE49-F238E27FC236}">
                <a16:creationId xmlns:a16="http://schemas.microsoft.com/office/drawing/2014/main" id="{D583D179-781E-44C7-A2B2-96FEE3BA97F7}"/>
              </a:ext>
            </a:extLst>
          </p:cNvPr>
          <p:cNvPicPr>
            <a:picLocks noChangeAspect="1"/>
          </p:cNvPicPr>
          <p:nvPr/>
        </p:nvPicPr>
        <p:blipFill rotWithShape="1">
          <a:blip r:embed="rId12"/>
          <a:srcRect r="8485"/>
          <a:stretch/>
        </p:blipFill>
        <p:spPr>
          <a:xfrm>
            <a:off x="9255482" y="4227984"/>
            <a:ext cx="2106396" cy="1152000"/>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1798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400"/>
                                        <p:tgtEl>
                                          <p:spTgt spid="3">
                                            <p:txEl>
                                              <p:pRg st="4" end="4"/>
                                            </p:txEl>
                                          </p:spTgt>
                                        </p:tgtEl>
                                      </p:cBhvr>
                                    </p:animEffect>
                                  </p:childTnLst>
                                </p:cTn>
                              </p:par>
                              <p:par>
                                <p:cTn id="8" presetID="10" presetClass="entr" presetSubtype="0" fill="hold" nodeType="withEffect">
                                  <p:stCondLst>
                                    <p:cond delay="110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6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6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nodeType="withEffect">
                                  <p:stCondLst>
                                    <p:cond delay="4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866E91E4-E527-4346-917D-B6AB499C52DF}"/>
              </a:ext>
            </a:extLst>
          </p:cNvPr>
          <p:cNvSpPr>
            <a:spLocks noGrp="1"/>
          </p:cNvSpPr>
          <p:nvPr>
            <p:ph type="title"/>
          </p:nvPr>
        </p:nvSpPr>
        <p:spPr>
          <a:xfrm>
            <a:off x="3125323" y="5246976"/>
            <a:ext cx="7403514" cy="1063312"/>
          </a:xfrm>
        </p:spPr>
        <p:txBody>
          <a:bodyPr>
            <a:normAutofit/>
          </a:bodyPr>
          <a:lstStyle/>
          <a:p>
            <a:r>
              <a:rPr lang="de-DE" sz="3600" b="1" dirty="0"/>
              <a:t>3.1 Gletscher-eis schmilzt</a:t>
            </a:r>
          </a:p>
        </p:txBody>
      </p:sp>
      <p:sp>
        <p:nvSpPr>
          <p:cNvPr id="3" name="Inhaltsplatzhalter 2"/>
          <p:cNvSpPr>
            <a:spLocks noGrp="1"/>
          </p:cNvSpPr>
          <p:nvPr>
            <p:ph idx="1"/>
          </p:nvPr>
        </p:nvSpPr>
        <p:spPr>
          <a:xfrm>
            <a:off x="3125323" y="267046"/>
            <a:ext cx="7957430" cy="4979929"/>
          </a:xfrm>
        </p:spPr>
        <p:txBody>
          <a:bodyPr>
            <a:normAutofit/>
          </a:bodyPr>
          <a:lstStyle/>
          <a:p>
            <a:pPr marL="0" indent="0">
              <a:lnSpc>
                <a:spcPct val="90000"/>
              </a:lnSpc>
              <a:spcBef>
                <a:spcPts val="600"/>
              </a:spcBef>
              <a:buNone/>
            </a:pPr>
            <a:r>
              <a:rPr lang="de-DE" sz="2400" b="1" dirty="0">
                <a:solidFill>
                  <a:schemeClr val="bg1"/>
                </a:solidFill>
                <a:latin typeface="Calibri" panose="020F0502020204030204" pitchFamily="34" charset="0"/>
                <a:cs typeface="Calibri" panose="020F0502020204030204" pitchFamily="34" charset="0"/>
              </a:rPr>
              <a:t>Das Eis ist nur noch 50 Meter dick</a:t>
            </a:r>
          </a:p>
          <a:p>
            <a:pPr marL="0" indent="0">
              <a:lnSpc>
                <a:spcPct val="90000"/>
              </a:lnSpc>
              <a:spcBef>
                <a:spcPts val="600"/>
              </a:spcBef>
              <a:spcAft>
                <a:spcPts val="900"/>
              </a:spcAft>
              <a:buNone/>
            </a:pPr>
            <a:r>
              <a:rPr lang="de-DE" sz="1600" b="1" dirty="0">
                <a:solidFill>
                  <a:schemeClr val="tx1"/>
                </a:solidFill>
                <a:latin typeface="Calibri" panose="020F0502020204030204" pitchFamily="34" charset="0"/>
                <a:cs typeface="Calibri" panose="020F0502020204030204" pitchFamily="34" charset="0"/>
              </a:rPr>
              <a:t>Die Schweiz ist stolz auf ihre Gletscher. Die gewaltigen Eismassen prägen die Alpen. Doch sie schmelzen rapide. – </a:t>
            </a:r>
            <a:r>
              <a:rPr lang="de-DE" sz="1600" b="1" dirty="0">
                <a:solidFill>
                  <a:srgbClr val="FFFF00"/>
                </a:solidFill>
                <a:latin typeface="Calibri" panose="020F0502020204030204" pitchFamily="34" charset="0"/>
                <a:cs typeface="Calibri" panose="020F0502020204030204" pitchFamily="34" charset="0"/>
              </a:rPr>
              <a:t>Bei uns das deutlichste Zeichen für die Klimakrise. </a:t>
            </a:r>
          </a:p>
          <a:p>
            <a:pPr marL="0" indent="0">
              <a:lnSpc>
                <a:spcPct val="90000"/>
              </a:lnSpc>
              <a:spcBef>
                <a:spcPts val="600"/>
              </a:spcBef>
              <a:spcAft>
                <a:spcPts val="900"/>
              </a:spcAft>
              <a:buNone/>
            </a:pPr>
            <a:r>
              <a:rPr lang="de-DE" sz="1600" b="1" dirty="0">
                <a:solidFill>
                  <a:schemeClr val="tx1"/>
                </a:solidFill>
                <a:latin typeface="Calibri" panose="020F0502020204030204" pitchFamily="34" charset="0"/>
                <a:cs typeface="Calibri" panose="020F0502020204030204" pitchFamily="34" charset="0"/>
              </a:rPr>
              <a:t>Alleine im Jahr 2017 haben die Gletscher in der Schweiz </a:t>
            </a:r>
            <a:r>
              <a:rPr lang="de-DE" sz="1600" b="1" dirty="0">
                <a:solidFill>
                  <a:srgbClr val="FFFF00"/>
                </a:solidFill>
                <a:latin typeface="Calibri" panose="020F0502020204030204" pitchFamily="34" charset="0"/>
                <a:cs typeface="Calibri" panose="020F0502020204030204" pitchFamily="34" charset="0"/>
              </a:rPr>
              <a:t>1500 Millionen Kubikmeter Eis verloren. </a:t>
            </a:r>
            <a:r>
              <a:rPr lang="de-DE" sz="1600" b="1" dirty="0">
                <a:solidFill>
                  <a:schemeClr val="tx1"/>
                </a:solidFill>
                <a:latin typeface="Calibri" panose="020F0502020204030204" pitchFamily="34" charset="0"/>
                <a:cs typeface="Calibri" panose="020F0502020204030204" pitchFamily="34" charset="0"/>
              </a:rPr>
              <a:t>Das ist mit 2003 und 2011 der stärkste Rückgang in der 100-jährigen Messreihe. Würde man dieses Gletscher-Schmelzwasser von 2017 an alle Haushalte im Land verteilen, </a:t>
            </a:r>
            <a:r>
              <a:rPr lang="de-DE" sz="1600" b="1" dirty="0">
                <a:solidFill>
                  <a:srgbClr val="FFFF00"/>
                </a:solidFill>
                <a:latin typeface="Calibri" panose="020F0502020204030204" pitchFamily="34" charset="0"/>
                <a:cs typeface="Calibri" panose="020F0502020204030204" pitchFamily="34" charset="0"/>
              </a:rPr>
              <a:t>könnte jeder </a:t>
            </a:r>
            <a:r>
              <a:rPr lang="de-DE" sz="1600" b="1" dirty="0">
                <a:solidFill>
                  <a:schemeClr val="tx1"/>
                </a:solidFill>
                <a:latin typeface="Calibri" panose="020F0502020204030204" pitchFamily="34" charset="0"/>
                <a:cs typeface="Calibri" panose="020F0502020204030204" pitchFamily="34" charset="0"/>
              </a:rPr>
              <a:t>damit ein 25-Meter-Schwimmbecken füllen…</a:t>
            </a:r>
          </a:p>
          <a:p>
            <a:pPr marL="0" indent="0">
              <a:lnSpc>
                <a:spcPct val="90000"/>
              </a:lnSpc>
              <a:spcBef>
                <a:spcPts val="600"/>
              </a:spcBef>
              <a:spcAft>
                <a:spcPts val="900"/>
              </a:spcAft>
              <a:buNone/>
            </a:pPr>
            <a:r>
              <a:rPr lang="de-DE" sz="1600" b="1" dirty="0">
                <a:solidFill>
                  <a:schemeClr val="tx1"/>
                </a:solidFill>
                <a:latin typeface="Calibri" panose="020F0502020204030204" pitchFamily="34" charset="0"/>
                <a:cs typeface="Calibri" panose="020F0502020204030204" pitchFamily="34" charset="0"/>
              </a:rPr>
              <a:t>Vor 20’000 Jahren war die Schweiz fast vollständig vergletschert – bei einer globalen Durchschnittstemperatur, die nur fünf Grad unter der heutigen lag. Nur schon von anfangs 70er Jahre bis 2003 ist die Gletscherfläche um einen Drittel geschrumpft.</a:t>
            </a:r>
          </a:p>
          <a:p>
            <a:pPr marL="0" indent="0">
              <a:spcBef>
                <a:spcPts val="0"/>
              </a:spcBef>
              <a:spcAft>
                <a:spcPts val="0"/>
              </a:spcAft>
              <a:buNone/>
            </a:pPr>
            <a:endParaRPr lang="de-DE" sz="1600" b="1" dirty="0">
              <a:solidFill>
                <a:schemeClr val="tx1"/>
              </a:solidFill>
              <a:latin typeface="Calibri" panose="020F0502020204030204" pitchFamily="34" charset="0"/>
              <a:cs typeface="Calibri" panose="020F0502020204030204" pitchFamily="34" charset="0"/>
            </a:endParaRPr>
          </a:p>
          <a:p>
            <a:pPr marL="0" indent="0">
              <a:spcBef>
                <a:spcPts val="0"/>
              </a:spcBef>
              <a:spcAft>
                <a:spcPts val="0"/>
              </a:spcAft>
              <a:buNone/>
            </a:pPr>
            <a:endParaRPr lang="de-DE" sz="1600" b="1" dirty="0">
              <a:solidFill>
                <a:schemeClr val="tx1"/>
              </a:solidFill>
              <a:latin typeface="Calibri" panose="020F0502020204030204" pitchFamily="34" charset="0"/>
              <a:cs typeface="Calibri" panose="020F0502020204030204" pitchFamily="34" charset="0"/>
            </a:endParaRPr>
          </a:p>
          <a:p>
            <a:pPr marL="0" indent="0">
              <a:spcBef>
                <a:spcPts val="0"/>
              </a:spcBef>
              <a:spcAft>
                <a:spcPts val="0"/>
              </a:spcAft>
              <a:buNone/>
            </a:pPr>
            <a:r>
              <a:rPr lang="de-DE" sz="1600" b="1" dirty="0">
                <a:solidFill>
                  <a:schemeClr val="tx1"/>
                </a:solidFill>
                <a:latin typeface="Calibri" panose="020F0502020204030204" pitchFamily="34" charset="0"/>
                <a:cs typeface="Calibri" panose="020F0502020204030204" pitchFamily="34" charset="0"/>
              </a:rPr>
              <a:t>Studiert dazu die Berichte unter folgenden Links.</a:t>
            </a:r>
          </a:p>
          <a:p>
            <a:pPr>
              <a:spcBef>
                <a:spcPts val="0"/>
              </a:spcBef>
              <a:spcAft>
                <a:spcPts val="0"/>
              </a:spcAft>
            </a:pPr>
            <a:r>
              <a:rPr lang="de-CH" sz="1600" b="1" dirty="0">
                <a:solidFill>
                  <a:srgbClr val="FFFF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Rekordschmelze am Rhonegletscher</a:t>
            </a:r>
            <a:r>
              <a:rPr lang="de-CH" sz="1600" b="1" dirty="0">
                <a:solidFill>
                  <a:srgbClr val="FFFF00"/>
                </a:solidFill>
                <a:latin typeface="Calibri" panose="020F0502020204030204" pitchFamily="34" charset="0"/>
                <a:cs typeface="Calibri" panose="020F0502020204030204" pitchFamily="34" charset="0"/>
              </a:rPr>
              <a:t> </a:t>
            </a:r>
            <a:r>
              <a:rPr lang="de-CH" sz="1600" b="1" dirty="0">
                <a:solidFill>
                  <a:schemeClr val="tx1"/>
                </a:solidFill>
                <a:latin typeface="Calibri" panose="020F0502020204030204" pitchFamily="34" charset="0"/>
                <a:cs typeface="Calibri" panose="020F0502020204030204" pitchFamily="34" charset="0"/>
              </a:rPr>
              <a:t>(Video)</a:t>
            </a:r>
          </a:p>
          <a:p>
            <a:pPr>
              <a:spcBef>
                <a:spcPts val="0"/>
              </a:spcBef>
              <a:spcAft>
                <a:spcPts val="0"/>
              </a:spcAft>
            </a:pPr>
            <a:r>
              <a:rPr lang="de-CH" sz="1600" b="1"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Der schwindsüchtige Gletscher</a:t>
            </a:r>
            <a:r>
              <a:rPr lang="de-CH" sz="1600" b="1" dirty="0">
                <a:solidFill>
                  <a:srgbClr val="FFFF00"/>
                </a:solidFill>
                <a:latin typeface="Calibri" panose="020F0502020204030204" pitchFamily="34" charset="0"/>
                <a:cs typeface="Calibri" panose="020F0502020204030204" pitchFamily="34" charset="0"/>
              </a:rPr>
              <a:t> </a:t>
            </a:r>
            <a:r>
              <a:rPr lang="de-CH" sz="1600" b="1" dirty="0">
                <a:solidFill>
                  <a:schemeClr val="tx1"/>
                </a:solidFill>
                <a:latin typeface="Calibri" panose="020F0502020204030204" pitchFamily="34" charset="0"/>
                <a:cs typeface="Calibri" panose="020F0502020204030204" pitchFamily="34" charset="0"/>
              </a:rPr>
              <a:t>(Zeitungsartikel, Der Bund, 26.8.2017)</a:t>
            </a:r>
            <a:endParaRPr lang="de-DE" sz="1600" b="1" i="1" dirty="0">
              <a:solidFill>
                <a:schemeClr val="tx1"/>
              </a:solidFill>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98A392C5-A6A3-42E1-B7EE-F08D47224F3B}"/>
              </a:ext>
            </a:extLst>
          </p:cNvPr>
          <p:cNvPicPr>
            <a:picLocks noChangeAspect="1"/>
          </p:cNvPicPr>
          <p:nvPr/>
        </p:nvPicPr>
        <p:blipFill>
          <a:blip r:embed="rId5"/>
          <a:srcRect/>
          <a:stretch/>
        </p:blipFill>
        <p:spPr>
          <a:xfrm>
            <a:off x="0" y="0"/>
            <a:ext cx="2654136" cy="1656000"/>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5" name="Grafik 4">
            <a:extLst>
              <a:ext uri="{FF2B5EF4-FFF2-40B4-BE49-F238E27FC236}">
                <a16:creationId xmlns:a16="http://schemas.microsoft.com/office/drawing/2014/main" id="{73012CAE-9E05-4036-B0C7-2D49BD3B0BF5}"/>
              </a:ext>
            </a:extLst>
          </p:cNvPr>
          <p:cNvPicPr>
            <a:picLocks noChangeAspect="1"/>
          </p:cNvPicPr>
          <p:nvPr/>
        </p:nvPicPr>
        <p:blipFill>
          <a:blip r:embed="rId6"/>
          <a:srcRect/>
          <a:stretch/>
        </p:blipFill>
        <p:spPr>
          <a:xfrm>
            <a:off x="0" y="5202000"/>
            <a:ext cx="2649600" cy="1656000"/>
          </a:xfrm>
          <a:custGeom>
            <a:avLst/>
            <a:gdLst>
              <a:gd name="connsiteX0" fmla="*/ 0 w 3239538"/>
              <a:gd name="connsiteY0" fmla="*/ 0 h 1589196"/>
              <a:gd name="connsiteX1" fmla="*/ 3239538 w 3239538"/>
              <a:gd name="connsiteY1" fmla="*/ 0 h 1589196"/>
              <a:gd name="connsiteX2" fmla="*/ 3239538 w 3239538"/>
              <a:gd name="connsiteY2" fmla="*/ 1266733 h 1589196"/>
              <a:gd name="connsiteX3" fmla="*/ 2917075 w 3239538"/>
              <a:gd name="connsiteY3" fmla="*/ 1589196 h 1589196"/>
              <a:gd name="connsiteX4" fmla="*/ 0 w 3239538"/>
              <a:gd name="connsiteY4" fmla="*/ 1589196 h 1589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538" h="1589196">
                <a:moveTo>
                  <a:pt x="0" y="0"/>
                </a:moveTo>
                <a:lnTo>
                  <a:pt x="3239538" y="0"/>
                </a:lnTo>
                <a:lnTo>
                  <a:pt x="3239538" y="1266733"/>
                </a:lnTo>
                <a:lnTo>
                  <a:pt x="2917075" y="1589196"/>
                </a:lnTo>
                <a:lnTo>
                  <a:pt x="0" y="1589196"/>
                </a:lnTo>
                <a:close/>
              </a:path>
            </a:pathLst>
          </a:custGeom>
          <a:ln w="15875">
            <a:solidFill>
              <a:srgbClr val="FFFFFF">
                <a:alpha val="40000"/>
              </a:srgbClr>
            </a:solidFill>
          </a:ln>
          <a:effectLst>
            <a:innerShdw blurRad="57150" dist="38100" dir="14460000">
              <a:prstClr val="black">
                <a:alpha val="70000"/>
              </a:prstClr>
            </a:innerShdw>
          </a:effectLst>
        </p:spPr>
      </p:pic>
      <p:pic>
        <p:nvPicPr>
          <p:cNvPr id="14" name="Grafik 13">
            <a:extLst>
              <a:ext uri="{FF2B5EF4-FFF2-40B4-BE49-F238E27FC236}">
                <a16:creationId xmlns:a16="http://schemas.microsoft.com/office/drawing/2014/main" id="{FDA1DA22-6244-45B7-9B4B-93F86EDB32FE}"/>
              </a:ext>
            </a:extLst>
          </p:cNvPr>
          <p:cNvPicPr>
            <a:picLocks noChangeAspect="1"/>
          </p:cNvPicPr>
          <p:nvPr/>
        </p:nvPicPr>
        <p:blipFill>
          <a:blip r:embed="rId7"/>
          <a:srcRect/>
          <a:stretch/>
        </p:blipFill>
        <p:spPr>
          <a:xfrm>
            <a:off x="0" y="1734000"/>
            <a:ext cx="2649600" cy="1656000"/>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15" name="Grafik 14">
            <a:extLst>
              <a:ext uri="{FF2B5EF4-FFF2-40B4-BE49-F238E27FC236}">
                <a16:creationId xmlns:a16="http://schemas.microsoft.com/office/drawing/2014/main" id="{69754402-A00C-4B6C-8A66-4A8026246C5C}"/>
              </a:ext>
            </a:extLst>
          </p:cNvPr>
          <p:cNvPicPr>
            <a:picLocks noChangeAspect="1"/>
          </p:cNvPicPr>
          <p:nvPr/>
        </p:nvPicPr>
        <p:blipFill>
          <a:blip r:embed="rId8"/>
          <a:srcRect/>
          <a:stretch/>
        </p:blipFill>
        <p:spPr>
          <a:xfrm>
            <a:off x="0" y="3468000"/>
            <a:ext cx="2649600" cy="1656000"/>
          </a:xfrm>
          <a:prstGeom prst="rect">
            <a:avLst/>
          </a:prstGeom>
          <a:ln w="15875">
            <a:solidFill>
              <a:srgbClr val="FFFFFF">
                <a:alpha val="40000"/>
              </a:srgbClr>
            </a:solidFill>
          </a:ln>
          <a:effectLst>
            <a:innerShdw blurRad="57150" dist="38100" dir="14460000">
              <a:prstClr val="black">
                <a:alpha val="70000"/>
              </a:prstClr>
            </a:innerShdw>
          </a:effectLst>
        </p:spPr>
      </p:pic>
      <p:sp>
        <p:nvSpPr>
          <p:cNvPr id="2" name="Textfeld 1">
            <a:extLst>
              <a:ext uri="{FF2B5EF4-FFF2-40B4-BE49-F238E27FC236}">
                <a16:creationId xmlns:a16="http://schemas.microsoft.com/office/drawing/2014/main" id="{32CCF99E-FF5F-4CBB-BCBD-A9E9D515AFBF}"/>
              </a:ext>
            </a:extLst>
          </p:cNvPr>
          <p:cNvSpPr txBox="1"/>
          <p:nvPr/>
        </p:nvSpPr>
        <p:spPr>
          <a:xfrm>
            <a:off x="9935308" y="6409452"/>
            <a:ext cx="2161169" cy="276999"/>
          </a:xfrm>
          <a:prstGeom prst="rect">
            <a:avLst/>
          </a:prstGeom>
          <a:noFill/>
        </p:spPr>
        <p:txBody>
          <a:bodyPr wrap="none" rtlCol="0">
            <a:spAutoFit/>
          </a:bodyPr>
          <a:lstStyle/>
          <a:p>
            <a:r>
              <a:rPr lang="de-CH" sz="1200" dirty="0">
                <a:hlinkClick r:id="rId9" action="ppaction://hlinksldjump">
                  <a:extLst>
                    <a:ext uri="{A12FA001-AC4F-418D-AE19-62706E023703}">
                      <ahyp:hlinkClr xmlns:ahyp="http://schemas.microsoft.com/office/drawing/2018/hyperlinkcolor" val="tx"/>
                    </a:ext>
                  </a:extLst>
                </a:hlinkClick>
              </a:rPr>
              <a:t>Zurück zur Übersicht (klick!)</a:t>
            </a:r>
            <a:endParaRPr lang="de-CH" sz="1200" dirty="0"/>
          </a:p>
        </p:txBody>
      </p:sp>
    </p:spTree>
    <p:extLst>
      <p:ext uri="{BB962C8B-B14F-4D97-AF65-F5344CB8AC3E}">
        <p14:creationId xmlns:p14="http://schemas.microsoft.com/office/powerpoint/2010/main" val="360798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866E91E4-E527-4346-917D-B6AB499C52DF}"/>
              </a:ext>
            </a:extLst>
          </p:cNvPr>
          <p:cNvSpPr>
            <a:spLocks noGrp="1"/>
          </p:cNvSpPr>
          <p:nvPr>
            <p:ph type="title"/>
          </p:nvPr>
        </p:nvSpPr>
        <p:spPr>
          <a:xfrm>
            <a:off x="3095209" y="5195844"/>
            <a:ext cx="7729720" cy="1063312"/>
          </a:xfrm>
        </p:spPr>
        <p:txBody>
          <a:bodyPr>
            <a:normAutofit/>
          </a:bodyPr>
          <a:lstStyle/>
          <a:p>
            <a:r>
              <a:rPr lang="de-DE" sz="3600" b="1" dirty="0"/>
              <a:t>3.2 Wo bleibt der Schnee?</a:t>
            </a:r>
          </a:p>
        </p:txBody>
      </p:sp>
      <p:sp>
        <p:nvSpPr>
          <p:cNvPr id="3" name="Inhaltsplatzhalter 2"/>
          <p:cNvSpPr>
            <a:spLocks noGrp="1"/>
          </p:cNvSpPr>
          <p:nvPr>
            <p:ph idx="1"/>
          </p:nvPr>
        </p:nvSpPr>
        <p:spPr>
          <a:xfrm>
            <a:off x="3095209" y="447801"/>
            <a:ext cx="8436558" cy="5004732"/>
          </a:xfrm>
        </p:spPr>
        <p:txBody>
          <a:bodyPr>
            <a:normAutofit/>
          </a:bodyPr>
          <a:lstStyle/>
          <a:p>
            <a:pPr marL="0" indent="0">
              <a:lnSpc>
                <a:spcPct val="90000"/>
              </a:lnSpc>
              <a:spcBef>
                <a:spcPts val="600"/>
              </a:spcBef>
              <a:buNone/>
            </a:pPr>
            <a:r>
              <a:rPr lang="de-DE" sz="2400" b="1" dirty="0">
                <a:solidFill>
                  <a:schemeClr val="bg1"/>
                </a:solidFill>
                <a:latin typeface="Calibri" panose="020F0502020204030204" pitchFamily="34" charset="0"/>
                <a:cs typeface="Calibri" panose="020F0502020204030204" pitchFamily="34" charset="0"/>
              </a:rPr>
              <a:t>Wintertourismus unter Druck</a:t>
            </a:r>
          </a:p>
          <a:p>
            <a:pPr marL="0" indent="0">
              <a:lnSpc>
                <a:spcPct val="90000"/>
              </a:lnSpc>
              <a:spcBef>
                <a:spcPts val="600"/>
              </a:spcBef>
              <a:buNone/>
            </a:pPr>
            <a:r>
              <a:rPr lang="de-DE" sz="1600" b="1" dirty="0">
                <a:solidFill>
                  <a:schemeClr val="tx1"/>
                </a:solidFill>
                <a:latin typeface="Calibri" panose="020F0502020204030204" pitchFamily="34" charset="0"/>
                <a:cs typeface="Calibri" panose="020F0502020204030204" pitchFamily="34" charset="0"/>
              </a:rPr>
              <a:t>Die Verletzlichkeit des Schweizer Tourismus durch den Klimawandel ist hauptsächlich in Gegenden und Jahreszeiten gross, in denen die touristischen Aktivitäten vom Schnee abhängig sind. </a:t>
            </a:r>
          </a:p>
          <a:p>
            <a:pPr marL="0" indent="0">
              <a:lnSpc>
                <a:spcPct val="90000"/>
              </a:lnSpc>
              <a:spcBef>
                <a:spcPts val="600"/>
              </a:spcBef>
              <a:buNone/>
            </a:pPr>
            <a:r>
              <a:rPr lang="de-DE" sz="1600" b="1" dirty="0">
                <a:solidFill>
                  <a:schemeClr val="tx1"/>
                </a:solidFill>
                <a:latin typeface="Calibri" panose="020F0502020204030204" pitchFamily="34" charset="0"/>
                <a:cs typeface="Calibri" panose="020F0502020204030204" pitchFamily="34" charset="0"/>
              </a:rPr>
              <a:t>Die Winter werden milder, was vor allem in tiefer liegenden Regionen sowie zu Beginn und am Ende der Wintersaison zu einer Abnahme der natürlichen Schneesicherheit führt, und dies trotz einer tendenziellen Zunahme der Winterniederschläge. </a:t>
            </a:r>
          </a:p>
          <a:p>
            <a:pPr marL="0" indent="0">
              <a:lnSpc>
                <a:spcPct val="90000"/>
              </a:lnSpc>
              <a:spcBef>
                <a:spcPts val="600"/>
              </a:spcBef>
              <a:buNone/>
            </a:pPr>
            <a:r>
              <a:rPr lang="de-DE" sz="1600" b="1" dirty="0">
                <a:solidFill>
                  <a:schemeClr val="tx1"/>
                </a:solidFill>
                <a:latin typeface="Calibri" panose="020F0502020204030204" pitchFamily="34" charset="0"/>
                <a:cs typeface="Calibri" panose="020F0502020204030204" pitchFamily="34" charset="0"/>
              </a:rPr>
              <a:t>Dies kann dazu führen, dass sich Wintersportler vermehrt für Tagesausflüge statt für längere Skiferien oder für höher gelegene Wintersportgebiete entscheiden, um kurzfristig auf die herrschenden Schneebedingungen reagieren zu können…</a:t>
            </a:r>
          </a:p>
          <a:p>
            <a:pPr marL="0" indent="0">
              <a:spcBef>
                <a:spcPts val="0"/>
              </a:spcBef>
              <a:spcAft>
                <a:spcPts val="0"/>
              </a:spcAft>
              <a:buNone/>
            </a:pPr>
            <a:endParaRPr lang="de-DE" sz="1600" b="1" dirty="0">
              <a:solidFill>
                <a:schemeClr val="tx1"/>
              </a:solidFill>
              <a:latin typeface="Calibri" panose="020F0502020204030204" pitchFamily="34" charset="0"/>
              <a:cs typeface="Calibri" panose="020F0502020204030204" pitchFamily="34" charset="0"/>
            </a:endParaRPr>
          </a:p>
          <a:p>
            <a:pPr marL="0" indent="0">
              <a:spcBef>
                <a:spcPts val="0"/>
              </a:spcBef>
              <a:spcAft>
                <a:spcPts val="0"/>
              </a:spcAft>
              <a:buNone/>
            </a:pPr>
            <a:r>
              <a:rPr lang="de-DE" sz="1600" b="1" dirty="0">
                <a:solidFill>
                  <a:schemeClr val="tx1"/>
                </a:solidFill>
                <a:latin typeface="Calibri" panose="020F0502020204030204" pitchFamily="34" charset="0"/>
                <a:cs typeface="Calibri" panose="020F0502020204030204" pitchFamily="34" charset="0"/>
              </a:rPr>
              <a:t>Studiert dazu die Berichte unter folgenden Links.</a:t>
            </a:r>
          </a:p>
          <a:p>
            <a:pPr>
              <a:spcBef>
                <a:spcPts val="0"/>
              </a:spcBef>
              <a:spcAft>
                <a:spcPts val="0"/>
              </a:spcAft>
            </a:pPr>
            <a:r>
              <a:rPr lang="de-CH" sz="1600" b="1" dirty="0">
                <a:solidFill>
                  <a:srgbClr val="FFFF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Der Klimawandel und die Folgen für den Wintersport</a:t>
            </a:r>
            <a:r>
              <a:rPr lang="de-CH" sz="1600" b="1" dirty="0">
                <a:solidFill>
                  <a:srgbClr val="FFFF00"/>
                </a:solidFill>
                <a:latin typeface="Calibri" panose="020F0502020204030204" pitchFamily="34" charset="0"/>
                <a:cs typeface="Calibri" panose="020F0502020204030204" pitchFamily="34" charset="0"/>
              </a:rPr>
              <a:t> </a:t>
            </a:r>
            <a:r>
              <a:rPr lang="de-CH" sz="1600" b="1" dirty="0">
                <a:solidFill>
                  <a:schemeClr val="tx1"/>
                </a:solidFill>
                <a:latin typeface="Calibri" panose="020F0502020204030204" pitchFamily="34" charset="0"/>
                <a:cs typeface="Calibri" panose="020F0502020204030204" pitchFamily="34" charset="0"/>
              </a:rPr>
              <a:t>(Video)</a:t>
            </a:r>
          </a:p>
          <a:p>
            <a:pPr>
              <a:spcBef>
                <a:spcPts val="0"/>
              </a:spcBef>
              <a:spcAft>
                <a:spcPts val="0"/>
              </a:spcAft>
            </a:pPr>
            <a:r>
              <a:rPr lang="de-DE" sz="1600" b="1"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https://naturwissenschaften.ch/uuid/df29a81c-e5e7-5875-a0ac-9b7ffee158e1?r=20190807115818_1565137712_1651e02b-635d-5cd5-84d4-cad57ddd92ea</a:t>
            </a:r>
            <a:r>
              <a:rPr lang="de-DE" sz="1600" b="1" dirty="0">
                <a:solidFill>
                  <a:srgbClr val="FFFF00"/>
                </a:solidFill>
                <a:latin typeface="Calibri" panose="020F0502020204030204" pitchFamily="34" charset="0"/>
                <a:cs typeface="Calibri" panose="020F0502020204030204" pitchFamily="34" charset="0"/>
              </a:rPr>
              <a:t> </a:t>
            </a:r>
            <a:r>
              <a:rPr lang="de-DE" sz="1600" b="1" dirty="0">
                <a:solidFill>
                  <a:schemeClr val="tx1"/>
                </a:solidFill>
                <a:latin typeface="Calibri" panose="020F0502020204030204" pitchFamily="34" charset="0"/>
                <a:cs typeface="Calibri" panose="020F0502020204030204" pitchFamily="34" charset="0"/>
              </a:rPr>
              <a:t>(Text zu „Folgen und Anpassungen) </a:t>
            </a:r>
            <a:endParaRPr lang="de-DE" sz="1600" b="1" i="1" dirty="0">
              <a:solidFill>
                <a:schemeClr val="tx1"/>
              </a:solidFill>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98A392C5-A6A3-42E1-B7EE-F08D47224F3B}"/>
              </a:ext>
            </a:extLst>
          </p:cNvPr>
          <p:cNvPicPr>
            <a:picLocks noChangeAspect="1"/>
          </p:cNvPicPr>
          <p:nvPr/>
        </p:nvPicPr>
        <p:blipFill>
          <a:blip r:embed="rId5"/>
          <a:srcRect/>
          <a:stretch/>
        </p:blipFill>
        <p:spPr>
          <a:xfrm>
            <a:off x="-1766" y="3469757"/>
            <a:ext cx="2645381" cy="1649167"/>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5" name="Grafik 4">
            <a:extLst>
              <a:ext uri="{FF2B5EF4-FFF2-40B4-BE49-F238E27FC236}">
                <a16:creationId xmlns:a16="http://schemas.microsoft.com/office/drawing/2014/main" id="{73012CAE-9E05-4036-B0C7-2D49BD3B0BF5}"/>
              </a:ext>
            </a:extLst>
          </p:cNvPr>
          <p:cNvPicPr>
            <a:picLocks noChangeAspect="1"/>
          </p:cNvPicPr>
          <p:nvPr/>
        </p:nvPicPr>
        <p:blipFill>
          <a:blip r:embed="rId6"/>
          <a:srcRect/>
          <a:stretch/>
        </p:blipFill>
        <p:spPr>
          <a:xfrm>
            <a:off x="-2" y="5204636"/>
            <a:ext cx="2645382" cy="1653363"/>
          </a:xfrm>
          <a:custGeom>
            <a:avLst/>
            <a:gdLst>
              <a:gd name="connsiteX0" fmla="*/ 0 w 3239538"/>
              <a:gd name="connsiteY0" fmla="*/ 0 h 1589196"/>
              <a:gd name="connsiteX1" fmla="*/ 3239538 w 3239538"/>
              <a:gd name="connsiteY1" fmla="*/ 0 h 1589196"/>
              <a:gd name="connsiteX2" fmla="*/ 3239538 w 3239538"/>
              <a:gd name="connsiteY2" fmla="*/ 1266733 h 1589196"/>
              <a:gd name="connsiteX3" fmla="*/ 2917075 w 3239538"/>
              <a:gd name="connsiteY3" fmla="*/ 1589196 h 1589196"/>
              <a:gd name="connsiteX4" fmla="*/ 0 w 3239538"/>
              <a:gd name="connsiteY4" fmla="*/ 1589196 h 1589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538" h="1589196">
                <a:moveTo>
                  <a:pt x="0" y="0"/>
                </a:moveTo>
                <a:lnTo>
                  <a:pt x="3239538" y="0"/>
                </a:lnTo>
                <a:lnTo>
                  <a:pt x="3239538" y="1266733"/>
                </a:lnTo>
                <a:lnTo>
                  <a:pt x="2917075" y="1589196"/>
                </a:lnTo>
                <a:lnTo>
                  <a:pt x="0" y="1589196"/>
                </a:lnTo>
                <a:close/>
              </a:path>
            </a:pathLst>
          </a:custGeom>
          <a:ln w="15875">
            <a:solidFill>
              <a:srgbClr val="FFFFFF">
                <a:alpha val="40000"/>
              </a:srgbClr>
            </a:solidFill>
          </a:ln>
          <a:effectLst>
            <a:innerShdw blurRad="57150" dist="38100" dir="14460000">
              <a:prstClr val="black">
                <a:alpha val="70000"/>
              </a:prstClr>
            </a:innerShdw>
          </a:effectLst>
        </p:spPr>
      </p:pic>
      <p:pic>
        <p:nvPicPr>
          <p:cNvPr id="13" name="Grafik 12">
            <a:extLst>
              <a:ext uri="{FF2B5EF4-FFF2-40B4-BE49-F238E27FC236}">
                <a16:creationId xmlns:a16="http://schemas.microsoft.com/office/drawing/2014/main" id="{3392CCB4-6701-46E2-A2A7-744260277410}"/>
              </a:ext>
            </a:extLst>
          </p:cNvPr>
          <p:cNvPicPr>
            <a:picLocks noChangeAspect="1"/>
          </p:cNvPicPr>
          <p:nvPr/>
        </p:nvPicPr>
        <p:blipFill>
          <a:blip r:embed="rId7"/>
          <a:srcRect/>
          <a:stretch/>
        </p:blipFill>
        <p:spPr>
          <a:xfrm>
            <a:off x="-1" y="1734878"/>
            <a:ext cx="2643615" cy="1649167"/>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14" name="Grafik 13">
            <a:extLst>
              <a:ext uri="{FF2B5EF4-FFF2-40B4-BE49-F238E27FC236}">
                <a16:creationId xmlns:a16="http://schemas.microsoft.com/office/drawing/2014/main" id="{27B6B8EC-4544-4062-8F75-5D1475AF8DF7}"/>
              </a:ext>
            </a:extLst>
          </p:cNvPr>
          <p:cNvPicPr>
            <a:picLocks noChangeAspect="1"/>
          </p:cNvPicPr>
          <p:nvPr/>
        </p:nvPicPr>
        <p:blipFill>
          <a:blip r:embed="rId8"/>
          <a:srcRect/>
          <a:stretch/>
        </p:blipFill>
        <p:spPr>
          <a:xfrm>
            <a:off x="0" y="0"/>
            <a:ext cx="2643614" cy="1649167"/>
          </a:xfrm>
          <a:prstGeom prst="rect">
            <a:avLst/>
          </a:prstGeom>
          <a:ln w="15875">
            <a:solidFill>
              <a:srgbClr val="FFFFFF">
                <a:alpha val="40000"/>
              </a:srgbClr>
            </a:solidFill>
          </a:ln>
          <a:effectLst>
            <a:innerShdw blurRad="57150" dist="38100" dir="14460000">
              <a:prstClr val="black">
                <a:alpha val="70000"/>
              </a:prstClr>
            </a:innerShdw>
          </a:effectLst>
        </p:spPr>
      </p:pic>
      <p:sp>
        <p:nvSpPr>
          <p:cNvPr id="27" name="Textfeld 26">
            <a:extLst>
              <a:ext uri="{FF2B5EF4-FFF2-40B4-BE49-F238E27FC236}">
                <a16:creationId xmlns:a16="http://schemas.microsoft.com/office/drawing/2014/main" id="{28C20185-01AC-4411-B7DC-069A70A23494}"/>
              </a:ext>
            </a:extLst>
          </p:cNvPr>
          <p:cNvSpPr txBox="1"/>
          <p:nvPr/>
        </p:nvSpPr>
        <p:spPr>
          <a:xfrm>
            <a:off x="9935308" y="6409452"/>
            <a:ext cx="2161169" cy="276999"/>
          </a:xfrm>
          <a:prstGeom prst="rect">
            <a:avLst/>
          </a:prstGeom>
          <a:noFill/>
        </p:spPr>
        <p:txBody>
          <a:bodyPr wrap="none" rtlCol="0">
            <a:spAutoFit/>
          </a:bodyPr>
          <a:lstStyle/>
          <a:p>
            <a:r>
              <a:rPr lang="de-CH" sz="1200" dirty="0">
                <a:hlinkClick r:id="rId9" action="ppaction://hlinksldjump">
                  <a:extLst>
                    <a:ext uri="{A12FA001-AC4F-418D-AE19-62706E023703}">
                      <ahyp:hlinkClr xmlns:ahyp="http://schemas.microsoft.com/office/drawing/2018/hyperlinkcolor" val="tx"/>
                    </a:ext>
                  </a:extLst>
                </a:hlinkClick>
              </a:rPr>
              <a:t>Zurück zur Übersicht (klick!)</a:t>
            </a:r>
            <a:endParaRPr lang="de-CH" sz="1200" dirty="0"/>
          </a:p>
        </p:txBody>
      </p:sp>
    </p:spTree>
    <p:extLst>
      <p:ext uri="{BB962C8B-B14F-4D97-AF65-F5344CB8AC3E}">
        <p14:creationId xmlns:p14="http://schemas.microsoft.com/office/powerpoint/2010/main" val="390018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866E91E4-E527-4346-917D-B6AB499C52DF}"/>
              </a:ext>
            </a:extLst>
          </p:cNvPr>
          <p:cNvSpPr>
            <a:spLocks noGrp="1"/>
          </p:cNvSpPr>
          <p:nvPr>
            <p:ph type="title"/>
          </p:nvPr>
        </p:nvSpPr>
        <p:spPr>
          <a:xfrm>
            <a:off x="3095209" y="5195844"/>
            <a:ext cx="7729720" cy="1063312"/>
          </a:xfrm>
        </p:spPr>
        <p:txBody>
          <a:bodyPr>
            <a:normAutofit/>
          </a:bodyPr>
          <a:lstStyle/>
          <a:p>
            <a:r>
              <a:rPr lang="de-DE" sz="3600" b="1" dirty="0"/>
              <a:t>3.3 Permafrost taut auf!</a:t>
            </a:r>
          </a:p>
        </p:txBody>
      </p:sp>
      <p:sp>
        <p:nvSpPr>
          <p:cNvPr id="3" name="Inhaltsplatzhalter 2"/>
          <p:cNvSpPr>
            <a:spLocks noGrp="1"/>
          </p:cNvSpPr>
          <p:nvPr>
            <p:ph idx="1"/>
          </p:nvPr>
        </p:nvSpPr>
        <p:spPr>
          <a:xfrm>
            <a:off x="3095209" y="447801"/>
            <a:ext cx="8436558" cy="4986047"/>
          </a:xfrm>
        </p:spPr>
        <p:txBody>
          <a:bodyPr>
            <a:normAutofit fontScale="92500" lnSpcReduction="10000"/>
          </a:bodyPr>
          <a:lstStyle/>
          <a:p>
            <a:pPr marL="0" indent="0">
              <a:lnSpc>
                <a:spcPct val="90000"/>
              </a:lnSpc>
              <a:spcBef>
                <a:spcPts val="600"/>
              </a:spcBef>
              <a:buNone/>
            </a:pPr>
            <a:r>
              <a:rPr lang="de-DE" sz="2400" b="1" dirty="0">
                <a:solidFill>
                  <a:schemeClr val="bg1"/>
                </a:solidFill>
                <a:latin typeface="Calibri" panose="020F0502020204030204" pitchFamily="34" charset="0"/>
                <a:cs typeface="Calibri" panose="020F0502020204030204" pitchFamily="34" charset="0"/>
              </a:rPr>
              <a:t>Wenn der Boden auftaut</a:t>
            </a:r>
          </a:p>
          <a:p>
            <a:pPr marL="0" indent="0">
              <a:lnSpc>
                <a:spcPct val="90000"/>
              </a:lnSpc>
              <a:spcBef>
                <a:spcPts val="600"/>
              </a:spcBef>
              <a:buNone/>
            </a:pPr>
            <a:r>
              <a:rPr lang="de-DE" sz="1700" b="1" dirty="0">
                <a:solidFill>
                  <a:schemeClr val="tx1"/>
                </a:solidFill>
                <a:latin typeface="Calibri" panose="020F0502020204030204" pitchFamily="34" charset="0"/>
                <a:cs typeface="Calibri" panose="020F0502020204030204" pitchFamily="34" charset="0"/>
              </a:rPr>
              <a:t>Permafrost ist ein in hohen Gebirgen wie den Alpen sehr weit verbreitetes Phänomen: in der Schweiz enthalten </a:t>
            </a:r>
            <a:r>
              <a:rPr lang="de-DE" sz="1700" b="1" dirty="0">
                <a:solidFill>
                  <a:srgbClr val="FFFF00"/>
                </a:solidFill>
                <a:latin typeface="Calibri" panose="020F0502020204030204" pitchFamily="34" charset="0"/>
                <a:cs typeface="Calibri" panose="020F0502020204030204" pitchFamily="34" charset="0"/>
              </a:rPr>
              <a:t>ca. 5% der Landesfläche Permafrost</a:t>
            </a:r>
            <a:r>
              <a:rPr lang="de-DE" sz="1700" b="1" dirty="0">
                <a:solidFill>
                  <a:schemeClr val="tx1"/>
                </a:solidFill>
                <a:latin typeface="Calibri" panose="020F0502020204030204" pitchFamily="34" charset="0"/>
                <a:cs typeface="Calibri" panose="020F0502020204030204" pitchFamily="34" charset="0"/>
              </a:rPr>
              <a:t>, was etwa dem Doppelten der vergletscherten Fläche entspricht.</a:t>
            </a:r>
          </a:p>
          <a:p>
            <a:pPr marL="0" indent="0">
              <a:lnSpc>
                <a:spcPct val="90000"/>
              </a:lnSpc>
              <a:spcBef>
                <a:spcPts val="600"/>
              </a:spcBef>
              <a:buNone/>
            </a:pPr>
            <a:r>
              <a:rPr lang="de-DE" sz="1700" b="1" dirty="0">
                <a:solidFill>
                  <a:schemeClr val="tx1"/>
                </a:solidFill>
                <a:latin typeface="Calibri" panose="020F0502020204030204" pitchFamily="34" charset="0"/>
                <a:cs typeface="Calibri" panose="020F0502020204030204" pitchFamily="34" charset="0"/>
              </a:rPr>
              <a:t>Über Permafrost wird meist nur im Zusammenhang mit Naturgefahren als Reaktion auf die globale Klimakrise berichtet. </a:t>
            </a:r>
          </a:p>
          <a:p>
            <a:pPr marL="0" indent="0">
              <a:lnSpc>
                <a:spcPct val="90000"/>
              </a:lnSpc>
              <a:spcBef>
                <a:spcPts val="600"/>
              </a:spcBef>
              <a:buNone/>
            </a:pPr>
            <a:r>
              <a:rPr lang="de-DE" sz="1700" b="1" dirty="0">
                <a:solidFill>
                  <a:schemeClr val="tx1"/>
                </a:solidFill>
                <a:latin typeface="Calibri" panose="020F0502020204030204" pitchFamily="34" charset="0"/>
                <a:cs typeface="Calibri" panose="020F0502020204030204" pitchFamily="34" charset="0"/>
              </a:rPr>
              <a:t>Die ausserordentliche Felssturzaktivität im </a:t>
            </a:r>
            <a:r>
              <a:rPr lang="de-DE" sz="1700" b="1" dirty="0">
                <a:solidFill>
                  <a:srgbClr val="FFFF00"/>
                </a:solidFill>
                <a:latin typeface="Calibri" panose="020F0502020204030204" pitchFamily="34" charset="0"/>
                <a:cs typeface="Calibri" panose="020F0502020204030204" pitchFamily="34" charset="0"/>
              </a:rPr>
              <a:t>Hitzesommer 2003 </a:t>
            </a:r>
            <a:r>
              <a:rPr lang="de-DE" sz="1700" b="1" dirty="0">
                <a:solidFill>
                  <a:schemeClr val="tx1"/>
                </a:solidFill>
                <a:latin typeface="Calibri" panose="020F0502020204030204" pitchFamily="34" charset="0"/>
                <a:cs typeface="Calibri" panose="020F0502020204030204" pitchFamily="34" charset="0"/>
              </a:rPr>
              <a:t>zum Beispiel hat viel Medienecho gehabt. Doch die Bedeutung von Permafrost beschränkt sich nicht auf Naturgefahren: Er </a:t>
            </a:r>
            <a:r>
              <a:rPr lang="de-DE" sz="1700" b="1" dirty="0">
                <a:solidFill>
                  <a:srgbClr val="FFFF00"/>
                </a:solidFill>
                <a:latin typeface="Calibri" panose="020F0502020204030204" pitchFamily="34" charset="0"/>
                <a:cs typeface="Calibri" panose="020F0502020204030204" pitchFamily="34" charset="0"/>
              </a:rPr>
              <a:t>beeinflusst die Umwelt im Hochgebirge </a:t>
            </a:r>
            <a:r>
              <a:rPr lang="de-DE" sz="1700" b="1" dirty="0">
                <a:solidFill>
                  <a:schemeClr val="tx1"/>
                </a:solidFill>
                <a:latin typeface="Calibri" panose="020F0502020204030204" pitchFamily="34" charset="0"/>
                <a:cs typeface="Calibri" panose="020F0502020204030204" pitchFamily="34" charset="0"/>
              </a:rPr>
              <a:t>und enthält Informationen über das Klima vergangener Jahrzehnte. </a:t>
            </a:r>
          </a:p>
          <a:p>
            <a:pPr marL="0" indent="0">
              <a:lnSpc>
                <a:spcPct val="90000"/>
              </a:lnSpc>
              <a:spcBef>
                <a:spcPts val="600"/>
              </a:spcBef>
              <a:buNone/>
            </a:pPr>
            <a:r>
              <a:rPr lang="de-DE" sz="1700" b="1" dirty="0">
                <a:solidFill>
                  <a:schemeClr val="tx1"/>
                </a:solidFill>
                <a:latin typeface="Calibri" panose="020F0502020204030204" pitchFamily="34" charset="0"/>
                <a:cs typeface="Calibri" panose="020F0502020204030204" pitchFamily="34" charset="0"/>
              </a:rPr>
              <a:t>Eis im Untergrund verändert dessen </a:t>
            </a:r>
            <a:r>
              <a:rPr lang="de-DE" sz="1700" b="1" dirty="0">
                <a:solidFill>
                  <a:srgbClr val="FFFF00"/>
                </a:solidFill>
                <a:latin typeface="Calibri" panose="020F0502020204030204" pitchFamily="34" charset="0"/>
                <a:cs typeface="Calibri" panose="020F0502020204030204" pitchFamily="34" charset="0"/>
              </a:rPr>
              <a:t>geotechnischen Eigenschaften </a:t>
            </a:r>
            <a:r>
              <a:rPr lang="de-DE" sz="1700" b="1" dirty="0">
                <a:solidFill>
                  <a:schemeClr val="tx1"/>
                </a:solidFill>
                <a:latin typeface="Calibri" panose="020F0502020204030204" pitchFamily="34" charset="0"/>
                <a:cs typeface="Calibri" panose="020F0502020204030204" pitchFamily="34" charset="0"/>
              </a:rPr>
              <a:t>und damit sind viele praktische Probleme verbunden, die zum Beispiel den Bau und Unterhalt von Infrastruktur im Hochgebirge betreffen.</a:t>
            </a:r>
          </a:p>
          <a:p>
            <a:pPr marL="0" indent="0">
              <a:spcBef>
                <a:spcPts val="0"/>
              </a:spcBef>
              <a:spcAft>
                <a:spcPts val="0"/>
              </a:spcAft>
              <a:buNone/>
            </a:pPr>
            <a:endParaRPr lang="de-DE" sz="1700" b="1" dirty="0">
              <a:solidFill>
                <a:schemeClr val="tx1"/>
              </a:solidFill>
              <a:latin typeface="Calibri" panose="020F0502020204030204" pitchFamily="34" charset="0"/>
              <a:cs typeface="Calibri" panose="020F0502020204030204" pitchFamily="34" charset="0"/>
            </a:endParaRPr>
          </a:p>
          <a:p>
            <a:pPr marL="0" indent="0">
              <a:spcBef>
                <a:spcPts val="0"/>
              </a:spcBef>
              <a:spcAft>
                <a:spcPts val="0"/>
              </a:spcAft>
              <a:buNone/>
            </a:pPr>
            <a:endParaRPr lang="de-DE" sz="1700" b="1" dirty="0">
              <a:solidFill>
                <a:schemeClr val="tx1"/>
              </a:solidFill>
              <a:latin typeface="Calibri" panose="020F0502020204030204" pitchFamily="34" charset="0"/>
              <a:cs typeface="Calibri" panose="020F0502020204030204" pitchFamily="34" charset="0"/>
            </a:endParaRPr>
          </a:p>
          <a:p>
            <a:pPr marL="0" indent="0">
              <a:spcBef>
                <a:spcPts val="0"/>
              </a:spcBef>
              <a:spcAft>
                <a:spcPts val="0"/>
              </a:spcAft>
              <a:buNone/>
            </a:pPr>
            <a:r>
              <a:rPr lang="de-DE" sz="1700" b="1" dirty="0">
                <a:solidFill>
                  <a:schemeClr val="tx1"/>
                </a:solidFill>
                <a:latin typeface="Calibri" panose="020F0502020204030204" pitchFamily="34" charset="0"/>
                <a:cs typeface="Calibri" panose="020F0502020204030204" pitchFamily="34" charset="0"/>
              </a:rPr>
              <a:t>Studiert dazu die Berichte unter folgenden Links.</a:t>
            </a:r>
          </a:p>
          <a:p>
            <a:r>
              <a:rPr lang="de-CH" sz="1700" b="1" dirty="0">
                <a:solidFill>
                  <a:srgbClr val="FFFF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Permafrost und die Wanderwege</a:t>
            </a:r>
            <a:r>
              <a:rPr lang="de-CH" sz="1700" b="1" dirty="0">
                <a:solidFill>
                  <a:srgbClr val="FFFF00"/>
                </a:solidFill>
                <a:latin typeface="Calibri" panose="020F0502020204030204" pitchFamily="34" charset="0"/>
                <a:cs typeface="Calibri" panose="020F0502020204030204" pitchFamily="34" charset="0"/>
              </a:rPr>
              <a:t> </a:t>
            </a:r>
            <a:r>
              <a:rPr lang="de-CH" sz="1700" b="1" dirty="0">
                <a:solidFill>
                  <a:schemeClr val="tx1"/>
                </a:solidFill>
                <a:latin typeface="Calibri" panose="020F0502020204030204" pitchFamily="34" charset="0"/>
                <a:cs typeface="Calibri" panose="020F0502020204030204" pitchFamily="34" charset="0"/>
              </a:rPr>
              <a:t>(Video)</a:t>
            </a:r>
          </a:p>
          <a:p>
            <a:r>
              <a:rPr lang="de-CH" sz="1700" b="1"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Wenn der Boden auftaut</a:t>
            </a:r>
            <a:r>
              <a:rPr lang="de-CH" sz="1700" b="1" dirty="0">
                <a:solidFill>
                  <a:srgbClr val="FFFF00"/>
                </a:solidFill>
                <a:latin typeface="Calibri" panose="020F0502020204030204" pitchFamily="34" charset="0"/>
                <a:cs typeface="Calibri" panose="020F0502020204030204" pitchFamily="34" charset="0"/>
              </a:rPr>
              <a:t> </a:t>
            </a:r>
            <a:r>
              <a:rPr lang="de-CH" sz="1700" b="1" dirty="0">
                <a:solidFill>
                  <a:schemeClr val="tx1"/>
                </a:solidFill>
                <a:latin typeface="Calibri" panose="020F0502020204030204" pitchFamily="34" charset="0"/>
                <a:cs typeface="Calibri" panose="020F0502020204030204" pitchFamily="34" charset="0"/>
              </a:rPr>
              <a:t>(Artikel, NZZ, 14.4.14)</a:t>
            </a:r>
            <a:endParaRPr lang="de-DE" sz="1700" b="1" i="1" dirty="0">
              <a:solidFill>
                <a:schemeClr val="tx1"/>
              </a:solidFill>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98A392C5-A6A3-42E1-B7EE-F08D47224F3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rcRect/>
          <a:stretch/>
        </p:blipFill>
        <p:spPr>
          <a:xfrm>
            <a:off x="-1766" y="3469756"/>
            <a:ext cx="2645381" cy="1649166"/>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5" name="Grafik 4">
            <a:extLst>
              <a:ext uri="{FF2B5EF4-FFF2-40B4-BE49-F238E27FC236}">
                <a16:creationId xmlns:a16="http://schemas.microsoft.com/office/drawing/2014/main" id="{73012CAE-9E05-4036-B0C7-2D49BD3B0BF5}"/>
              </a:ext>
            </a:extLst>
          </p:cNvPr>
          <p:cNvPicPr>
            <a:picLocks noChangeAspect="1"/>
          </p:cNvPicPr>
          <p:nvPr/>
        </p:nvPicPr>
        <p:blipFill>
          <a:blip r:embed="rId7"/>
          <a:srcRect/>
          <a:stretch/>
        </p:blipFill>
        <p:spPr>
          <a:xfrm>
            <a:off x="-2" y="5204634"/>
            <a:ext cx="2645382" cy="1649166"/>
          </a:xfrm>
          <a:custGeom>
            <a:avLst/>
            <a:gdLst>
              <a:gd name="connsiteX0" fmla="*/ 0 w 3239538"/>
              <a:gd name="connsiteY0" fmla="*/ 0 h 1589196"/>
              <a:gd name="connsiteX1" fmla="*/ 3239538 w 3239538"/>
              <a:gd name="connsiteY1" fmla="*/ 0 h 1589196"/>
              <a:gd name="connsiteX2" fmla="*/ 3239538 w 3239538"/>
              <a:gd name="connsiteY2" fmla="*/ 1266733 h 1589196"/>
              <a:gd name="connsiteX3" fmla="*/ 2917075 w 3239538"/>
              <a:gd name="connsiteY3" fmla="*/ 1589196 h 1589196"/>
              <a:gd name="connsiteX4" fmla="*/ 0 w 3239538"/>
              <a:gd name="connsiteY4" fmla="*/ 1589196 h 1589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538" h="1589196">
                <a:moveTo>
                  <a:pt x="0" y="0"/>
                </a:moveTo>
                <a:lnTo>
                  <a:pt x="3239538" y="0"/>
                </a:lnTo>
                <a:lnTo>
                  <a:pt x="3239538" y="1266733"/>
                </a:lnTo>
                <a:lnTo>
                  <a:pt x="2917075" y="1589196"/>
                </a:lnTo>
                <a:lnTo>
                  <a:pt x="0" y="1589196"/>
                </a:lnTo>
                <a:close/>
              </a:path>
            </a:pathLst>
          </a:custGeom>
          <a:ln w="15875">
            <a:solidFill>
              <a:srgbClr val="FFFFFF">
                <a:alpha val="40000"/>
              </a:srgbClr>
            </a:solidFill>
          </a:ln>
          <a:effectLst>
            <a:innerShdw blurRad="57150" dist="38100" dir="14460000">
              <a:prstClr val="black">
                <a:alpha val="70000"/>
              </a:prstClr>
            </a:innerShdw>
          </a:effectLst>
        </p:spPr>
      </p:pic>
      <p:pic>
        <p:nvPicPr>
          <p:cNvPr id="13" name="Grafik 12">
            <a:extLst>
              <a:ext uri="{FF2B5EF4-FFF2-40B4-BE49-F238E27FC236}">
                <a16:creationId xmlns:a16="http://schemas.microsoft.com/office/drawing/2014/main" id="{3392CCB4-6701-46E2-A2A7-744260277410}"/>
              </a:ext>
            </a:extLst>
          </p:cNvPr>
          <p:cNvPicPr>
            <a:picLocks noChangeAspect="1"/>
          </p:cNvPicPr>
          <p:nvPr/>
        </p:nvPicPr>
        <p:blipFill>
          <a:blip r:embed="rId8"/>
          <a:srcRect/>
          <a:stretch/>
        </p:blipFill>
        <p:spPr>
          <a:xfrm>
            <a:off x="-1" y="1734878"/>
            <a:ext cx="2643615" cy="1649166"/>
          </a:xfrm>
          <a:prstGeom prst="rect">
            <a:avLst/>
          </a:prstGeom>
          <a:ln w="15875">
            <a:solidFill>
              <a:srgbClr val="FFFFFF">
                <a:alpha val="40000"/>
              </a:srgbClr>
            </a:solidFill>
          </a:ln>
          <a:effectLst>
            <a:innerShdw blurRad="57150" dist="38100" dir="14460000">
              <a:prstClr val="black">
                <a:alpha val="70000"/>
              </a:prstClr>
            </a:innerShdw>
          </a:effectLst>
        </p:spPr>
      </p:pic>
      <p:pic>
        <p:nvPicPr>
          <p:cNvPr id="14" name="Grafik 13">
            <a:extLst>
              <a:ext uri="{FF2B5EF4-FFF2-40B4-BE49-F238E27FC236}">
                <a16:creationId xmlns:a16="http://schemas.microsoft.com/office/drawing/2014/main" id="{27B6B8EC-4544-4062-8F75-5D1475AF8DF7}"/>
              </a:ext>
            </a:extLst>
          </p:cNvPr>
          <p:cNvPicPr>
            <a:picLocks noChangeAspect="1"/>
          </p:cNvPicPr>
          <p:nvPr/>
        </p:nvPicPr>
        <p:blipFill rotWithShape="1">
          <a:blip r:embed="rId9"/>
          <a:srcRect l="4817" t="9560" r="5466" b="7590"/>
          <a:stretch/>
        </p:blipFill>
        <p:spPr>
          <a:xfrm>
            <a:off x="-12313" y="0"/>
            <a:ext cx="2655927" cy="1649166"/>
          </a:xfrm>
          <a:prstGeom prst="rect">
            <a:avLst/>
          </a:prstGeom>
          <a:ln w="15875">
            <a:solidFill>
              <a:srgbClr val="FFFFFF">
                <a:alpha val="40000"/>
              </a:srgbClr>
            </a:solidFill>
          </a:ln>
          <a:effectLst>
            <a:innerShdw blurRad="57150" dist="38100" dir="14460000">
              <a:prstClr val="black">
                <a:alpha val="70000"/>
              </a:prstClr>
            </a:innerShdw>
          </a:effectLst>
        </p:spPr>
      </p:pic>
      <p:sp>
        <p:nvSpPr>
          <p:cNvPr id="27" name="Textfeld 26">
            <a:extLst>
              <a:ext uri="{FF2B5EF4-FFF2-40B4-BE49-F238E27FC236}">
                <a16:creationId xmlns:a16="http://schemas.microsoft.com/office/drawing/2014/main" id="{28C20185-01AC-4411-B7DC-069A70A23494}"/>
              </a:ext>
            </a:extLst>
          </p:cNvPr>
          <p:cNvSpPr txBox="1"/>
          <p:nvPr/>
        </p:nvSpPr>
        <p:spPr>
          <a:xfrm>
            <a:off x="9935308" y="6409452"/>
            <a:ext cx="2161169" cy="276999"/>
          </a:xfrm>
          <a:prstGeom prst="rect">
            <a:avLst/>
          </a:prstGeom>
          <a:noFill/>
        </p:spPr>
        <p:txBody>
          <a:bodyPr wrap="none" rtlCol="0">
            <a:spAutoFit/>
          </a:bodyPr>
          <a:lstStyle/>
          <a:p>
            <a:r>
              <a:rPr lang="de-CH" sz="1200" dirty="0">
                <a:hlinkClick r:id="rId10" action="ppaction://hlinksldjump">
                  <a:extLst>
                    <a:ext uri="{A12FA001-AC4F-418D-AE19-62706E023703}">
                      <ahyp:hlinkClr xmlns:ahyp="http://schemas.microsoft.com/office/drawing/2018/hyperlinkcolor" val="tx"/>
                    </a:ext>
                  </a:extLst>
                </a:hlinkClick>
              </a:rPr>
              <a:t>Zurück zur Übersicht (klick!)</a:t>
            </a:r>
            <a:endParaRPr lang="de-CH" sz="1200" dirty="0"/>
          </a:p>
        </p:txBody>
      </p:sp>
    </p:spTree>
    <p:extLst>
      <p:ext uri="{BB962C8B-B14F-4D97-AF65-F5344CB8AC3E}">
        <p14:creationId xmlns:p14="http://schemas.microsoft.com/office/powerpoint/2010/main" val="150028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FIRST_PUBLISH" val="1"/>
  <p:tag name="ISPRING_LMS_API_VERSION" val="SCORM 1.2"/>
  <p:tag name="ISPRING_ULTRA_SCORM_COURSE_ID" val="901A76B1-41F2-4090-88E2-B6680B1BC550"/>
  <p:tag name="ISPRING_CMI5_LAUNCH_METHOD" val="any window"/>
  <p:tag name="ISPRINGCLOUDFOLDERID" val="1"/>
  <p:tag name="ISPRING_OUTPUT_FOLDER" val="[[&quot;g\u0312\uFFFD{23CD6EB6-CBFD-44F8-9BAF-5E655E4A6134}&quot;,&quot;E:\\Anton\\01 kik\\Lerneinheiten\\Energie&quot;]]"/>
  <p:tag name="ISPRING_SCORM_RATE_SLIDES" val="0"/>
  <p:tag name="ISPRING_CURRENT_PLAYER_ID" val="universal"/>
  <p:tag name="ISPRINGONLINEFOLDERID" val="19"/>
  <p:tag name="ISPRINGONLINEFOLDERPATH" val="Content List/kiknet - kiknet4you"/>
  <p:tag name="ISPRINGONLINEFOLDERDOMAIN" val="https://kikcom-lernzenter-3.ispringlearn.com"/>
  <p:tag name="ISPRING_PRESENTATION_COURSE_TITLE" val="ENERGIE-ZUKUNFT_SekII"/>
  <p:tag name="ISPRING_PUBLISH_SETTINGS" val="{&quot;commonSettings&quot;:{&quot;webSettings&quot;:{&quot;useMobileViewer&quot;:&quot;T_TRU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Path&quot;:&quot;Content List/kiknet - kiknet4you&quot;,&quot;onlineDestinationFolderId&quot;:&quot;19&quot;,&quot;onlineDestinationUrl&quot;:&quot;https://kikcom-lernzenter-3.ispringlearn.com&quot;,&quot;uploadSources&quot;:true},&quot;cloudSettings&quot;:{&quot;onlineDestinationFolderId&quot;:&quot;1&quot;},&quot;publishDestination&quot;:&quot;ISPRING_LMS&quot;,&quot;wordSettings&quot;:{&quot;printCopies&quot;:1}}"/>
  <p:tag name="ISPRING_SCREEN_RECS_UPDATED" val="E:\Anton\01 kik\Lerneinheiten\Energie\ENERGIE_Modul_KLIMA_SekI\Modul_ENERGIE_KLIMA_SekI\"/>
  <p:tag name="ISPRING_PLAYERS_CUSTOMIZATION_2" val="UEsDBBQAAgAIAHA4Fk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bpHJPcckHomAGAAB9FQAAHQAAAHVuaXZlcnNhbC9jb21tb25fbWVzc2FnZXMubG5npVjLbttGFN0HyD8MCARoAcdJCiQoClvBSBpbjClSISk7cVEQlDWiBuIj4MNOteqHZBn0E7zyTn/SL+mZIfVK7JB0FgY8ku77nnPvzNHbz1FIrnmaiSQ+1l4dvtQIj6+SqYiDY23snjz/XSNZ7sdTP0xifqzFiUbedp4+OQr9OCj8gOP/p08IOYp4luGYdeRpeyZieqyNul6X9s481/LoaOR1x65rmZ5Bu8zQOl3/anH0ovr5A9I9azii5kfPsE4tr6ufap0TkUY8DpMgIb/89ubN51ev3/zaSoszpIbxvZ7XLxuoMV3bMjzoYoZnsg+u1rlgusvsdpLW2DV0k2kd3RxQw20nPLLZuda5HNurL72zWtGxbTPT9RxD7zNPdzzTclU2DOayvtZxBCfR6i7LeEwycTUnU3xwkoQC5+skDLN89TWeioD4ccbn+LCIyCxJ85k/T3FaFmSxuo1jHtc50reGVDc9mzmurfdc3TK1Dovz7GpehNBfxAGRvkxEnvMD4k94Sqb4o0WepGTu52TqZzhls9Wdsiy/HKWrr3A893O0MPGLmfQ+wxf9JILbnMSIKCc8Df1ikh/Wu3hhGhbtq04dMsehpyjROCq1fmMtEjk5F1OeZJvUbJNxQEJ/ik82Eam0LpIslw0HXcJyCI1veDyVgQvnUwrUkVHo/03mPC3inKf17tr0QjdPAS3LcDxm9tefoDk4AocfZMJhokFx9lXZ1GG21rF9eJ0GRRSJRyjwFMhoGPKMhKtbFLqtHwP9dGDgz5XOGLxALbNczPJ2WkYMneY0kQNOmA2QOc6FZQMbp3xS1VD23sjPsht0PuFCoUBWdL8lUH/wZYoa19ZON3sWgNlzd8z1d42ILK+6d5GkKV/k9RrhPFXAqsCOHKCjPVex1C7Opee6bDF/ofzew/mE++mEi1w1zzWwp+Jfk4KcF6EvtdT5Y9Cx2Rt4XXfD9k6Zm4aC4Ir7YEj8MCtxB9gtCwW8g01k0tc9MMVFvmxQjsqK17U+gCC1jsl0s42MdaZ1rLM2Eh+Zo3Xe0ToRk57rp1QVFdy9Js81cc992aBxkZLLIsBQlh0I4kT1JClhIsvs4Bclnx+2M+aw92MgQqfGj6eEKLlY2gskYPCRzQUMz5IQuityrDWOqdZjfQnb92P90juhusH63/fwdHWXzmTQChvbSXQAjG6g+r4QS7A+ICRnwrNq9pl99uEZ8pMVkorW8bR1bG9+PoyxEi37pqtUHOwAaxvAY/yQ3PEjJza5QNC5GlHf5uKn/HB6zKS2bj2iWDdchGW58HVfYMMMCHjo/ryV4jIGXw6zsu0f4+cPancJEJ3AwYznSzmSdxllx8eHXNyy5mP9uq+WP+1UWfUGHjnl7GPY0QB39nzoi7C52EAa7eogznOONKRBG5u6eQLBfgKezptLmVYleIZxLMcZuitSY1gtYhEpFbZxxBkg8SoKGi+5aBXEOTKwiQIeqAnVXPyCdR3cInCZ4JNMtlGdqKKAujG/Rb9aAg/2B3q2HukYGpupXtu9O/v73jxzddeA/6Z/LYJyG5IbDGqDKXQ1x5oU168w0D0esnVaykG0F91wdQsmQGizChSKShIVEZg+4PPVLXYnxQ9vf8ZaGcz+dre1Wad5g+t7CnSeyHtNRM7XGVfDsyxEeVOoQD3jaS4CABgLdH1ZHEZtLE09avbkqkUnk5Q3WbgrOaBJpsNwnfWyVsJq9UWtEzHW7igCA8HdgM+KJleKSnN5Ze2zEwrt6yaVA7ih/DduKVHwyyQWSN4frZTIlRJMyzbK/jSTXKCef7VWI+PYaCn3oJx/zmsVubS77wIO+iUzm8hVbwZryWYvB66OFn/ozr17Qd25cqM1Z7I1q2s3ftHleeoDeXIGfX/vFhEZJhGORN1bJ6o9Dus9A8aq9qCuS3uDIWCIpdjG75IivapvsV0V6w7rWWMbd88KwWcFlkDQaYgQRPZJ8LCNziG1z0DO6hoJ8vHThZB38yC74eliyYuAt9Gm6o6Klz3XRnL7WhTP/TAHWS/V/V5kbbQ8buLK4F195NF+Xz2eIaehuFpUrTNHQg7UZRizZuc9bS5wN1sWs9Vdgym6NtEbUBPT5H4r9xhRl5312lVrxGZs844mH3nUO4khX2n+++ffOmk13tdEDrIszztUed/A35wy9VB69GLn3fR/UEsDBBQAAgAIABukck8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G6RyTwdfAdLcBAAAQxYAACcAAAB1bml2ZXJzYWwvZmxhc2hfcHVibGlzaGluZ19zZXR0aW5ncy54bWzlWM1S20gQvvspprSVG0GQwEIo2RTBdkWLsQlW2IStLWoktaVZj0YqzcgGTvsgOab2ETjl5jfZJ9keyRY2mKwIYYtsDi5bo+6vu7/+mfFYu+cRJyNIJYtF3VhfXTMICC/2mQjqxjun/XzbIFJR4VMeC6gbIjbIbqNmJZnLmQz7oBSKSoIwQu4kqm6ESiU7pjkej1eZTFL9NuaZQny56sWRmaQgQShIzYTTC/xSFwlIY4pQAQA/USymao1ajRCrQDqM/YwDYT56LpgOivI2pzI0zELMpd4wSONM+Psxj1OSBm7d+Gm7/Xq9uTmTKaCaLAKhOZENXNTLaof6PtNeUN5nl0BCYEGI7m5tGGTMfBXWjZdrLzQMipu3YXLwInaqYfZjJEGoKX4EivpU0eKxMKjgXMnZQrHkXwgaMc/BN0QTUDeazlm/YzdbZ92e0+qfvXEOO4UP91ByWu+deyg5ttNp3Ue+KvybD0et447dPThzer2OYx9dayGjC4RY5iJjFjIbZ6kHJWGWCrPIFZRxLNIbNEpQWOacpgE4cZthFgeUSzDIHwkEbzPKmbrAbljDbhgCJHsyAU8d67TVDZVmYFzDFYDoGOayrInNV2VNbG0vhG4W1q/DWuqlRZWiXojFg2u5a5Y5vzQTY7qPqKfYCCsTbgQ5yDjvZ0kSp6qhnc5tzy+WPtwBYw1iscCcfiZuzP2SL4hc8Ls0grmW6w+ZaKPkukEGmGOOTPYSEKRPBbY5U8iuVwLIzJWKqby921PpvZRRThAP5xCQw/4ttr2QpnIhqWVidW95jd+6scIeFb8XfBeLdwq3Y870RDpXleQPJ1deiOkmAyQR3UA7K2Qckz4DQrNBAOHkKsVaoC6I3SqAWjGafJY4GohPJXmbsUviAghfI7swwlGlZXzMDZDcW3KZ6amNww2VVh9gRCoIceVZ0al2t9l6/2zOpA5xQMP0K4wUfi4CYwVocysPs+BPPqcDtIAFEqo5gBUMrCBqFh/Wo9I5uRWfzDwd9tTX+xOIv+28aYa6cMko5lyqySfhswDRaeoC0xWykLspI2Xaqhg9QXUfInIyU8KndArkMqWANLFX4oAMIFUswGxyXjGe00wDFRWciaCMLfcWv6fAo3h5Kmel85+YmhH6DUpkDIzfNHyn5UJdh0p1MxY9fe9qkYhyXQA3qmXaEiSL5tzU7T2cXAlRjV9tLHeNCGT6NAsokowQLqRIm0QbAeRWZm358BhYUYkaOQA3Rz4GhiYGMQ9gFlUlM2vrL15ubP68tf1qZ9X8+8+/nn9RaXpwOOIUXZieHPbvPJlU07pxPvkXpS+cUm7pYtVHuHGDf8vo8pNXBXW767SO9/Yd+8R2PiwByNm7vUNapt69l2/m+ZHmqe7lfT2q8aDmCoaVuFOlog6ACSCTj3n9C/QpinDsoNsBDDLdyFVA7O6bvY5TRRJTaZ+2upUm4bvjycf9gyqiv7ZsTHQVyV/2KnnZsiu52Kvk3VE6+VT+lZk7CVXyhI5YUCgy3J8xRTievBARxVB9FxOjUvN+1bD5PgbGg0//xcR5xIHxaGX0Y0z0x8zP/5j2p/2v+JsRv8hcv3Vov+51mj/AaHmiDBZP5c3YwlWYZS69dNRvIiZYhLRy5kN5U9nY3FizzOWvajVEW7z4bdT+AVBLAwQUAAIACAAbpHJPM+71anoDAAD8CwAAIQAAAHVuaXZlcnNhbC9mbGFzaF9za2luX3NldHRpbmdzLnhtbI1WUW/aMBB+Hr8CsXdYKR2tlCLRFqRqrK1WxruTXMDCsSPboePf7+zEwYEAIaqU3H2f73z3+dxAbSnv7kAqKvhjb9ibdL4FUS4lcL2ENGNEQzckCl7jx97872LRG1iEYEJ+gtaUrxUaSkuXIioSaUb4fiHWoh+SaLuWIudxb/J9fmueYGChR6TNPgPJKN8i7m54//Qyb8YxqvSrhrSfkAj6AhNHwuxmNpwN2xAyCUqBSebhZTqc/rzCYSQE5qKMxqP70bQV4xBmbn+tSDuqqLak8XB8Ox41k7C0iK3X9UKMTGR51r4NmRRrk/sRY2yeKwwmSIxqQPjLg3muwFFZexPkSr81/NNXah/mWgvejwTXKNo+FzIlDDmJ/bXilB1uwbAqqkJg5mHcguAUFI7j6FxhyBrqVb9Pwpv47gwaqweyjo+SOILkkmr8YpJmoGI0xjyEjG3G8MM8B2j55p38wNRQCvZhItQmgtFzyGCiZQ7BwH0Zj9qIr/dc43GHSUKYQrdvcpAP3OQHyZVbom5zqD/wRXnsQUqD868Ey1N4LrL0YHW7Qz8/P9m++XlVtioxCbvS5GV2MDrcG9b7BOcZHe7TFP2ds/0J+NhjGO4IPRHbvAuF/hYAJ/juquO+rMssvzCDR3nxSoMFpCKGidXDkqZgOhMMrM0kMTjKIuBkR9dE4y3y22DCvU1dBYMjR6GhRskEmmoGp0KKRC4VJoHOVbm5sjsNHkMojp6a6gUk2mHrRld6c0v5vbbfvnpL3+50+aJKxUdX4/312EuJ3IJcCsFUr1tScIZhee21eQw31wSOH5CvPBEewcZsZHChQbVCiuIwtcISrUm0STGV5rSr4tnuNXYpKOOddo/naQhyhh2n4KRWtxnUhq43DP/0isIXxHX4Gafh6Q0uxQmtVOwZbI+ByGjjFF58GHuaM00Z7MCNBM9gNnlmO4FCUZ/u0SinrjbPclVq5fQ4SMFH1R0n8BXm04wvPJcHsSahsrs5jAQ3hA8zwRvL5VgzIvRjFgYrFH9FdDZUC1viVY7kWnxqInUZ8PBtt0p2MOU0teMDzbqSRJPHMJgQWVkC63JpnthdcHOhVAtVu2rwNBPMaJwMmwjWU5+MSzxtk0QC+FPRGjvVrP4F+1AQGb9VgNrwbnAbLu4MLzM7YHEwp5kOBp7JtqKqOr7j//yTTuc/UEsDBBQAAgAIABukck9FaN0k1gQAAM0VAAAmAAAAdW5pdmVyc2FsL2h0bWxfcHVibGlzaGluZ19zZXR0aW5ncy54bWzdWM1S20gQvvMUU9rKjSBIwkIo2xTBplAwNsEKm7C1RY2ktjTLaEalGdnAaR8kx9Q+Aqfc/Cb7JNsj2cZ/sCJAUuyBMhpPf9399dc9Y1W2L2JOepAqJkXVWltZtQgIXwZMhFXro7v3ctMiSlMRUC4FVC0hLbJdW6okmceZijqgNW5VBGGE2kp01Yq0TrZsu9/vrzCVpOZbyTON+GrFl7GdpKBAaEjthNNL/NCXCShriFACAP9iKYZmtaUlQioF0qEMMg6EBRi5YCYpyvd1zC272OVR/zxMZSaCXcllStLQq1q/bO69W6uvj/YUSHUWgzCUqBoummW9RYOAmSAo77ArIBGwMMJoN95YpM8CHVWt16uvDAxut+dhcvAidWpgdiVyIPQQPwZNA6pp8Vg41HCh1WihWAouBY2Z7+I3xORfteruWafp1Btnrbbb6Jztu4fNIoZ7GLmNT+49jFzHbTbus78s/P7no8Zx02kdnLntdtN1jm6skNEpQir2NGMVZFZmqQ9jwio6ymJPUMZRozM0KtCock7TEFy5x7CKXcoVWOTPBMIPGeVMX2IzrGIznAMkOyoBXx+bslUtnWZg3cAVgBgY1nKsifW3Y01sbE6lbhfeb9JaGGWFak39CMWDa3loFXtyabSNmTaivmY9VCbMJNnNOO9kSSJTXTNB574nF8cx3AJT6UoxxZx5Jp7kwZgviD0IWjTG+h3tCYt0sagcqWsnIEiHCmxrppFOf2yhMk9ppvN23hvu3kkZ5QRbFucOkMPOHL1+RFM1VcVxJU0z+bXfW1JjU4o/CoKLxVs370nOzAS60KX2Hw6u/QjrS7rIGoaBfpZJX5IOA0KzbgjR4DrF4lMPxHYZQGMYD74pnAUkoIp8yNgV8QBEYJA96OFsMnsCLAaQPFpylZkpzakxWnmAE6UhwpUXRWs6rXrj04sJlybFLo3S73BSxDkNjAow7pYf5iEYfEu76AEFEukJgGVMrCBqlB+OfG1qMpefynyT9jDW+xOI/zt5l5wb4ZKe5FzpwVcRsBDRaeoBMwqZqt2QkXHZyjg9QfMAYnIyMsKndAjkMa2B1LFXZEi6kGoWYjU5L5nPaWaACgVnIhznlkeLn0PgnlxcypF0foirEaGPIJE+MD7r+FbPhblJlZpmLHr63mpRiHIjgBm1DFuCZPFEmKa9zwfXQpTj1zjLQyMCmT7NQookI4QHKdKm0EcIuZdRWz48B1Yo0SCH4OXIx8DQRVfyEEZZlXKzuvbq9Zv1Xzc2326t2P/89ffLO42GN4UjTjGE4VVh99arSDmrmQvJfxjdcS2Zs0XVx3hSQzDndPFVq4S503Ibxzu7rnPiuJ8XAOTszZ+QFdsc14tP7/wOM3N4ez/v9O6Y4Yx3MU8w1N5WGQ0dABNABl9yxQuMKY5x0GDYIXQz07plQJzW/k7TLbMTi+ecNlqlZt/H48GX3YMyW39rOFjaMjvf75SKsuGUCrFdKrqjdPB1/Gtl4u5TKhLaY2FhyPBExhLhQPIjRBTn+lnMiFLt+l3j5XmMiIUXfHbnjCimyhOOiCcTzjOe2j+vJP9jpheKXy06IUkHYmaMftBR+WikT7PWaRw679rN+pPSx8rx9yw0+7j0FU/jV1tT77Iq9sK3hku4Pv0Ktrb0L1BLAwQUAAIACAAbpHJPNQPeyr8BAABrBgAAHwAAAHVuaXZlcnNhbC9odG1sX3NraW5fc2V0dGluZ3MuanONlM9v2jAUx+/9K5B3ndCa0gV6YwKkST1MWm/TDo7zEiIcP8s2WVnV/31xUqidvHTYF/zlw/f9MH4vN7N2McFmD7OX7nN3/hGfOw285swRPse6nNBrrzMrqxyeqhpkpYANkOb804v8+k5Qxkx1ptnpp7e1gR9D/03BpQ1xTVgYQrOE1hDaH0J7pgL/jSp7q6qvKGhzdnQO1VygcqDcXKGpecewT0W3wgIHMDZg/oMWXEBkep8ss3ySfHdcZGkuViEnsNZcnR6xxHnGxaE0eFR5T+/u/A7p/UmDaS/8cAn7bbMLAVlZ991BPQy8vd0m22Sa1Aashbe4q806WX8lYckzkGFB6WK5WH+ARsa7bn1AN5Wt3JlOk/QuXYS05iWMurQsstv8PsZU6zXq5ih4zzl4dkExPCIkP4EZWYkiFxBdt0Z91FdcoDZY+o6M0dRvEpXI80qVPbdZ+U1yPllvO/Xf6CbGPEOTn28PvvgdMoNmrFn0zHDwzPbEq62nhssVk8GRj9sOoj5Sc0FSoqJEJAJrCmzIbNxw1Pjzr7Zubg5gnhBlOz1njDvHxb5uB0qb/u9wMJCZiqtrai5in9bN6z9QSwMEFAACAAgAG6RyT5QTsyJpAAAAbgAAABwAAAB1bml2ZXJzYWwvbG9jYWxfc2V0dGluZ3MueG1sDcwxDoMwDEDRnVNY3int1oHAxlaW0gNYxEWRHBuRgOD2ZPvD02/7MwocvKVg6vD1eCKwzuaDLg5/01C/EVIm9SSm7FANoe+qVmwm+XLOBSZYhS7eJo4lMo8Uixx2EajhU17/wB6brroBUEsDBBQAAgAIALBdXk9sSjjzOiAAAM5EAAAXAAAAdW5pdmVyc2FsL3VuaXZlcnNhbC5wbmftfH1Ykufft7Vabm5TM9PmW+FaTVPnamlkspVmrdRf2TIVpXzJNjUCxXeg+mWJFmQ13TJlm1tWKqSmiAhUimiU1FwgoWC+ZHahiMSLvD5oW9O2+3me+zju43m5D/+Qy+u8zvP7/Xzfv+fJwYX7V0jQ++9++K6Zmdn7O3cE7DUzW0Q1M1v4wvxt04hAdppkuixI3Ru01YzU5ThqulmU+GXwl2ZmtQQL3aHFpvt3ju2ISDUzW5o2/bdAdNgl08wsIG5nwJf7MmPG+k4Qbmm/7skwZqz8aN+J80fcFr4fvHh/Es7+crP5xZ5v8/acCgguuubQ3fHFewFvIzySXWNLv/dl7Bv3aIzjgLw/77lN38g/eNY7xCYldbkxBoPJTe8aL5czMtJH5DtcxiT313Pvj0tSRT9I/eulVaTGYbJBA4nR39kFY2gyiPrfGowjYuMKE0izK3mPq3+GBbKflKwpAuqJxqqX96aHj+F/TqwZBiPpOhb5qvtC08jtTYUklBOVoXExhDVPD5j5LXpEibGVHrrvuch0d/zMSg2vyt8w6nXVbmb+Nis08LVgWhNmE+fzoTMrMkF201fL8o7p8dv/XoNcMP24H/fH44wCKNHwstI02O8QT14VOqWuNEpeEPxVrCouXWcXDtP8VnLcwq5+5eGt908nH+5tL3MNT/c3LS0BSGRbyOR1CE1zl1gYddunQGC1HlTqZFtkYYJWTGPs113kYr3RCAur2O3x9RWgacYPkXx+gaAw8nj0xs1uM8g8QHafevy5anmRxffFD/AF01i/KOxYvJtzOChwyCTbj6bPqwl/EjF9dtcJ9libvMPsiDX1+DcCybUZcW/lQ2/fSk7fF+BpuokM8DwY+ZoNF4SkKxsgaYpgsc4jHI4GuDFYg07OhWGdB+rQfShBpI8jGVbmwgCkGK4iQSbLjKgm9ikxgmA88JZ47Wu5wsHIPHVuzWZrqr/mEWGLIL2H4rK/4x6In8qlyzW6iRSxwYkPoMUqpqYzi604Ab/0pzwc9xXU/QFPCI2X86FwjDw0muhyx83f0FOK0QGeEFtqepKWvePtK8Wz54P8ax7afvkts9qGGlu6KsTYAWBfZpfZwXJlncMgO7/o14K3XChy74IFRQVeKrBCuSH74mEquhQtVmQBz2sa9LaPTnYsDg1/rQxy2hA4BuOGZAk/HHxZh18o5J9rsh1hRS2Pi3LPZmmSnIosykmv9di1CjmGXYtxyvoukKRvKe2CPXWXXw9Fv8j+27Q8BXtg8EgNuk+i8SljLoxIdu2K4mUjHGpjrtgRpRRiBN+G2n/0tek2lXTYYglJkHeTakqjjVflfJcfICQKflmUsTAO6kxkj7E2FtveKW5AF1mMf/zaAqk46CEnXAPZAc/ndhF2NJIc9iTBvKqPL6fQQfxHMkP1WCH0mM9rzfiZ/Aha/M9O8X/I9/77sike7VD8tssrGj3k6kLNfppnR/KfOGFpRgiQdNfC2f7lY1raayJXXflyLgRLf8DFGuThMP2L8BNBIOVoDyXOhavU/5UQuovc8eqOmJVvEbZJBgUM5mzk41un/+tfh4Pejp7BeWV1kUWTxQyW+o+QCzJWTYt1rDjAs99zhmvXhY7FJYMWMPXdx5tFMnwVnz6OCm2RnYO3ZHNzRBdJxBnRfXeVWFEH8nLT/aEXuLnP1oeLp8rEWYoasabmOr/l2eejCvwrar9tCiQRtVSittmuDyKzgSDQQzsbx1PoE3ctKBjZB4SvJUG1Lm0YW62AAQvUFVRQef4UmJfrK1Bdq5GBZwvsBEy9kIlWdIZiJjuFN+pQUlCjtdeLek7/3urjuWFtT1wPSAoF4MJpy92OAJtCxOtuKL1mwv7GQJ5aJjVnZZmiySWosi0Lcereu4mILOVCfx4ByHux2N8vQKyli3P0+1lhQdvbuYYU/LOlr8QbWUoFbWBZyCSBmYtuDEZ94Bqjv8/V3b/IdT3PAlvfGKhrCrniIoRiD272LOS6ZtcANXbK2poGUfN7zoXqFcwHXGUKz+Y1KZ7wV9BWJ8LVArN0v+aP8F9F1LoNPPY+mdfzTBaYs+jmAWy0szCCYucyKG/w9Fs+Y1WCiBpAsnr0Cf5agd0TrXiw4HYD83Nv/G8FKN4eWIS9BbC2RsFjWXn185uB57Xq3LKYBe85X1SoGnn+F3FHHAFJ0I7Df5kgwWlPQ8x5tsVLhbLVasG6k/uu4FEDeVPNyXZ3XmQu6jFshcTcZze65rKytUL7p9449CqMEq7JiaoNrbZqlCateOUvafgi97bCMVTbY+/YmrW2lXFlpaIYW3iwn/OCRqYTAnLDwplmWzswgoH87K4szG9HROQrlBzCnzACSJlFdOavny7kFeyx/knZ0eAZJXMjUVwUDYVy1Vi79cEcq8KUMXhoLz+P/bGyyJzpfrgM6ZY2U3iv/JqaD7UuV9r1IPZ1ZnP2tTzEH7D1ah7U5UexM21r3Uh2QhwKdJY1DHic02ZrxQ6RQemsbKBZq5mwZwmRgyNonD52LFyLyQx7/qeJrahbF1XmhwmES1wP1BxDtSRvQunDeI3S7C2ZyftfRhe5h5B7Wv4y4vFw0bvRPotJK/8hYnrzXnmfaRbN6tUKkN0xuxlLJu78pzD81ZQI7lp4QeHrcxDv+SX/U/Dv8qKnKe5YYiY0Ryz7ETj0ZqUsWSx+nYo+c6Ka/fdJrJMbQHw7xkRelSVzghYunSqR0jTfZRg0j710k5uPL1mrFPcQ4rB4PVgoXv8awe4gkqm0j75IgRuHqyiMMeJbhB0Sfi02UavfMys9AnSm4sTLxZ9NTLAMZWOqoFnrPYMQdwZttRmNYpfZiq2za789WDR7qknY6PjZZLluSH2rC2YLAapskqvnPvrM1JROcvz2creooJo3n4LsbAJInDeI77aiegbNBgFCen851OwowGAv/aU81qIiADlPbJ7Y/7vEnu4F8bl0PQyqf7FZ/F1M+kuAKfPqlle26fO1F6OVGxLeoDruQMWMOjHTFaMQ9f2a1kdMfdsaskEdGqMDIzC5LaH7CoTcLubO3vbmB/q0j4slujC8KlHcLqvTYh5Ev4H6lDaAZL4Bq5m0IxkGIMbe3o283mXp4zn7whY1SnSlkkNV4BtJlvsoqBaIlp/dsnvoq64lpqyMxEF3N4UOaR6ojFUAIQP3uU+NQ1BmTf+yStcv6BM0F/TS0wN1ar9qwChiGn9/DMMqqvjCs0B1iocANTBYAEVMYehYBRnyMl7vSw8iobDFEvM6iaFaGCks5PKzZAhjTO5zo2bi4liiuOKTNzF3iYfA7ZfDjkZmQCAhZK5rQKAO59o+ILcisrMRYJ6QUt/7DKwdzT9gfQ3Uy5pid9jWetx9/GR/Ok2rLEY7aEetgHbUQFry+qOu/pYI2HhqvDDlTdOVJwwVqJe5tGLaup9svxIThMszD0GUKaaWAuxmtrw1hVRPxHcsC4odA0hrbYNSnOCJ0Y2ccS5DhAG3NQNJ+Guo7oTuOr1h7V9JvfCdkfSP+IgyVPx+x7FbIjd7oK1Zm017YYKq2HgH1Xfz533VFNHpJiE/GnDiwoS+5R/UHoWa6MI3V1PgIRyltmJW7fj4Ss5Q5IDOPMT6+EBadWkNhTZqImQOZTMBW06k12Y3yVoaJMmB3X3ICI7LioSH+t17g8Du7STfb91Enk3kekf+gy4IyUaWuPhHdZPBh30st1SMfAGu1ftiIU6qTbwIPoETG0FkJwAdN3pi0i99nY5VprTV4ddaaPkr4N+ddeXyEgBd5SqhlDCr8H3/EAdFLPrdGV3X8yeHSldzD624q6AbIZKtrS4l2YyQUaruVYYPeiKNmfHh1bSj7o5w+CYR0ZfuWZjfQHIhssG1fb5OT5PFBgz9mzc9IWRo4FDnG2LlQ0tc38CxEhmNT2ZC7v1VRmNPdqA2vWkeEH+4Y57YPLH/r4mZEteALFvvYBh5iRiRzQkOU4MsFBk4oxZx/U8L9Ztn8/sBD5Xqayx/8cKfOOOllM7mmwBG0tUDu/DPTgatVQI9zPpZAEx7c1vDxHoiPXs8mlnE+NfbzuU9xDhml1K1+3UyDTVtTUv+61pov6oOxXgGszTIM6eXuvuvYU6HYpLjJd+xRdWbOjrYlTBXbyzPOTqzo81VvmSu4ms584v/Ly2+u3pmgyJ7UeGiP5Ad8cwTgBh18tGpkTkkM85BrbNFumfE5uyxJOzzJ4QWQxDZX3E99FdgHKSpBk71bG8U1d8aD0uPOAxjNo/7oOWUX0aIc3D0rkHqpw9GO/cEI8BbwxvHl1pLhAz9ZpJIK1JFs38aKc8ZUbCT+xKv21BvVDQHkBxmPM3R1Po8Z0TLNv60ljdFYmq3jCasGuBHiTX1fNDxGrkrnq63w45qdObfuJ9lTSXpb3ZZIk4dWHRNP6nOjWY0UnrTxK4Ha1A8pYr8uaeYsL1QS+cRunOGwCKi0HFK+VXnLGVs9UEGPryOHyrosAlCBh4Exyyvfa5lGB/zhbj8ZZXh+wpWLgsqYI0cYt0wD17VVfjFcqHIS0i2qdwGXU4kj5E5dR22qlQYvE/qS+eJQ8lkOGRvCgEq0+NWNjZ+1/eM2jGb1xoky3qndTJIFF8iBS0K3Fdgv0z2beB121942cCRSl8ngCQvyY9lV9yNdXAPYOlxPbc8hXH72q6a/0uQQDuwBsSX6dB6fVqv8t1vOAVQIOdSdDp+tqGPiTtsZR+Dfne+dtSVZPflkcBfzL9AgP093QMSvNdahOXYF5o6nFtk7Iu6CtSG8FO1CuVdE72XGC2nWVobk0uM7etjjG+arZ67aFC4Y57tgiMQtxeeAxr3hYETAkLLExYYyCevPtktW1uV6d6P+YgfvArIjNIm+EQUueFXCvni0KB+sAFeNK1zcWrx7H6Ctp1k2wRyC7wdYeqs/hWhLpC7Lq3hxpUpilt96cZg8gF4Xo3vAJB5al++EFbrxjuXUlNRA/Jj6SOA9lHbCjzFVtgFCk9O7TvToFegDhe5H83BWiRAG13ylpfUkCGNFKxXV/CcXv5DKmhZYO+myCBwAjYIyCwzD855jjvYCGMs+ck8GtD1hFxxKZEC0qBElvXX2sbBl5hLX18RkTP8Fro7UpgGEY9RM5geF5WkHyyKrh03oOIpWZ5zOrCpVrmf/9wNSM/cnUxsyZxdTGH0nB2MZ/r//uJTuA7FMx9Tvx8E0dS+rKMwFInkhBIEZo4XEDsUcXCNjKzVUUdEWYrpQ/7O0REi1tCZAOK3XnjDGr6xwHRMMjxjajpsY7RPXJrxBxERuZizUERMwM2bd+1HXGfnBRUOKn75QDz50T5WlnXj/lsahhSreCzEykpIEKyMZcf0RLJGxIoM5sjORYXdW/lZc91JRLIvSjLmBpIGR28GkdTCaClaqi2fDiaOr+VsPWQWF7l7FrrSB+LyXakBJPkc2IlOVCXHFzJ7fhN8qIBJbvCHbCept70E6rYgWezMwoHms/KLb2zGXLL0BP8s4aFchglAhVy2sc3Xy7BD70wFnWWhBuusjLsqXGldu+b4kA01s2W+jMwvnrW4OHGFySmmvyj5hbC55JO/hm2pxzlF819BzbOZZzPPZp7NPJt5NvNs5tnMs5lnM89mns08m3k282zm2cyzmWfzn2Fzr8x1+pHEf0qLvcI43bJTeXL5wZLp8ZklaQleRxa8Pkn3CxNYzPp5AnffH5NnsN5e/x39x8Wvj9kndv8HSzPwUBdNmx0JM1mGRSosDVwuVE8nGv5dBTeuMUoFhdoVKp/xjF6jBFho1q+ja1ux2QoCdpRAIgrpGg/s9/6qwe9UGZjJbj5hj/oHVcv3/sUUW65Y/NIdq4vPEYzJkmvYIOcSLYNxL+bhwulzR2rYULYxKIZhWOLukGYZ2GtUg+vIlmbH5QqlZa4nGsOeKlz5w5ar3+VfttQr2HF2hFC/EMFgxld/qSJcx1vnkGwZnOsk4C8xuz21dLNzo9bxkQKi1yV2pyBiBhD3nJlhdXa3zKaPPceXUZ05NoV/cnlZ5aLJ1bTgz7iKRMVbGivjhU/9EgjiT14rpAAq+DTn2qvJQzUFlmK0qO77lDPyS1swlfGvlXh7vY/e5UCvClJyDGLm/EEQckuuDB6m7Cm/8A9TFbeMbxX2KFMMqe+o3uo/ZE119i8CEJxZIAM8+3/IXm48wfqfzSF9KdWWiWmaJcYJRTjTEMUsjSmfeop9GcfnC7naqQzdM0V6jP6yS4syzMiGGJs5P8jxGdiJThXYf5zAguinYDmT9i2yYDhD4+PywMj/PgzoS3cIEnADoSpiyxTRXyAypFoD7Sheggw1xqePZSMcEJBBjHQkNPtykIcHwkGQIu21PH4mcChbHUBie+ToQjr/sKo19XTAOjXZWCplaryMVVKG96eOge8VAo5cQqb1T+4ntyUDpYypqPFlXU30zJaBHCfxiJoRZFYgd327hv1ZgBnnLve64ijtXEUpxnOgufZcA/3AmqOunoVapwXrugjkNUdVmfpv6T37kyGNDoCEX3ppjBC6LV1Ik4BnXcwscR0KH5GOxIUVdsPRUk5oCGQRiD9YPMce20D2beywoEeOLOv1lE1fAZ7CIeWAd+G1eqIKlivM8Nt0+RtssnJimfeRwB/DgLJmyaUZTDmSs6jYviYmgqlCDQKRkIvW7IGRykgv/3awrAEHTa0TihL41G9GW853HnXoX2VNNbTDMMOQaGPpBNqoTSRB2i/UZOD/rra+1TtqfrwQ3VhYkaJsunN23bNqtleO42B+s9qewCqIq+RtRgk+8dFDHck0MVfdBGvEpljfBR38GigDw/c2Qpzpo+Gw5myDipGrqIXo7tFbQ2arRfCbPhg9rZnOtKECbBxvaWU9qutRklHgEr25HGMeQArvqldncWe5WcyjDhT0aI7glAQoPZ93brdjdL3ow4yvHGtS/Z7kr4i4L6h4JEPcX/h4xlx914mF2u2k4UYgYST4npK9uvya0bALpn8SY/TheGEmMPVraGPR6WX3glWriyW6831KT1oXgipVHSzp23h722crqAMpmCSca8XAtWvJ9Ap13rZFJ0ur+9N0ukx9BkZdGNpV2J2kV6Elu/jrIS0GO+MQQMopSfGU7apooFsRsfxSY3/nsGDj4OS41+Wjk18FkRQoJ+YZGZogJ4jlip42lQfJpnI9W8FXjTWJ9iTLPYXvV2K2h+CIMtSyg+tqLeMBVPys6Afxb65LjldScH0f4W9v2v7Os3jvRMJ2NlsWEUAKg9gRtiBZF1+UGHRG7RNnLAoNLr/vRDzIvljXtK5LTLzmkkChc0ipF5vKmrxq40vEaZiOozkl0SNNbRd/G7SZpN2bdowfCqDeoarVC7c3xnx89+71hMAzDY6ubc0G5095TC/2sL2YhyxNOa3OmLyakJLhod3o+nPbUmYaWCGVoK9sGypYzUgEWtQf8pHv5SXhiD+onftuVSv4cdRGmEftA1qyqql39cPT6ghxyXhqYYVEtnl1zpcWN2eK1ofFeecqFEs66znFvj+vMbzdnSLq6tAH7AY7r84oZXY2bG4QpVBq90HsVPpSKCeFn/MriG9YdBQ7mXWr/EfS6vKziaG/mZzcic/c6TfVi5VTYY3+MJf1ppxQB1Qn0B/mrx7fNsLaPuNs+4aeEOzx2LA61NGlXx7KwyXotbbCaKBmtaeYjHVDsu4TYENtYKDEHyGKhHtQBId7uQ1twwCDNEZW8OoaqfhjtCQ/ak04GFlDhmN7Vfb2YhXKUPCTjJ7PHcy5VazQQ3koXhyVwdaCk3Dam12FWL6Kw5viIGiPuR0pEm6Fkih4Z1bZKOj4XLKxKImFk9TdXBienCgYfDsVpKmWprSVo34Ju2J355vAdgVzafto/h6ZvSm2mteF6aFtwzmXoiCuCHAX7EuPcbEhgz7AaM96nM1xt6Yq13z/+GJDabF+Z47JyBRyTtq3m0gU7P34aRew4YBPphhFaZiq8hk3t6YOiAsa0rBZVrwib/baW8Vb9p1CaSOGnhidOLwoTkrjCmNx+170uaSIPQkeGZuaxzxjRjtQ74UfQpP366CEQe/8MTER1VchqYXykLm6cVqfBME8p87KJ2M9BGg6ea6dlxf9/O5e68370zoCjmwC20KamJmOIF2bytd//M6ahXuVeoJc5frz0Uhys+SahmpufY2n3H/EAsGM0wJ1+sRP/WGHgN+zdyVniJW3krFQ5tdnxV+VZ3+G8bvvX/4L62K9hPLAZHM8IA3xACYlcR/PBLhtU3HmXmdYUpM0yqJO+HbmjuaiJMI7tY5xrdEs5hb35Y4VDyPxlKI83LqD1XIlTFc9vFEIVQGNTN8CbAYP9XEF+9Em3dMpBYo08gEgt20YiLvCHOBrco1TOOmjOmNp2ZZiTiSeIEZTSvVne3mY0lpHaTd6duEG2ZmaHO1gZB3kMi0q1JePfPGpVtKYIUAVh3Ga/bTfd06H4hobBMA44R5PeX/ifJorH7x3TTGNEeyd6vZZ9bC9JWhvW92S6w1lg0tlCURtEvXBRn5dUNH9yP3PcQlumfHjH1JFxqIpCJ6BqV1+CMkqV4vGKuPoCnmd879RU4hOZ45EyygeVKk8hVs82cQiWuaH8Kj7zq1zqrwpSTbsC20fnMzc21z+kH2hxm6mcETMVqbwHv4gbed0IO30Qda4omJxvsdKVmTfMjg1j5oPNTj+u705xvbTuszaYmFyqgdCwBh/xKhmyjbY+n2WcQ4ahj2TQsF8MGCXBORQGKFJOPaG4kxHnkJpb1tZokdEEhKUaBhHJqNx0lW/2jQpK6ziIoKqUAmEp3/T5Q1XavEBuIdgeNUMruHf6zy5/odfVbpzvsiVOSdzum1EksYFzhdw/d6Il1/dFzT0bkg1JacPI84/ae0wqC7gf4o3xfcz8LvXwbEpHjKLX/TAPdCDU6mZtAEN2BTKeCuYuFtxoJp4Ua+1M+WRsoxbkGI2Z8bNm/vCIK6UBox/7HXM9nHQnLp5dNTHX42r8tGT4XTNUx9DGx8nH6iTgG/7mDSsGEoxws6FRIR2hdC/mDF84qYGR74Q8gr7dUlovuqhrcugfFCzipZy/Ew8CDl2YmUxbfvJJgN4YPT3R15JZYNecB4Tpo1yJByKN2ov5lhRORvDW3DDV63seHVH14y3RoKDmvuGHEHhByBvyehCYx80KKuGo2KrSd4vMgWRSvaG3kSaj8lb2w32bP4KSLcgW1U0pxPJMz9gXY8Zeh/erLnNxBhe2BB1dLK8XJxrfJxkZGPT6PiexQ3J2F7jkjsS3NOj2NiMF4u3z5T1H/SdB9dpEwC5wvviTE1NkYjrMy80Gx/1J+tn7HGdQhoz4tuQbgudxmRro/Yf64G7Lgw84O1WrN9Y/6lJgLu8AqsMwTND+i11Ew9GaTDlIeeveBvj+lCiS6k4qNYarS3aLdvSW6LPaWZfG6zjRYjFEur9SPyeFwzhA8x2NzbZC3O1TjHuPscuIeqHTP1gldGwBIZ1qgvxwE4Ne8HINqausi5lAdZV6NKqeR+1ziePlPlZI+QbiOIXzxnXKm2zeRi2YPSq/FXbQmk4Q0J38h7MFEyddndOdcG1VOGOm7GtwRznT5XYet5SotSYJGI80IsZTRBBURSl73D+w4agmw1t6XxwkkCqct561bWDGkBCte1fx4Z9XyOF5/ZymfCzkbw6LLkVTcnp5nYEx+r1I6uUJ5Lp+DkpFPz0fYihOxw+JSBqn2y5VgJT58GasjlRIqTiO3LuYudfS4w6zigDaScw2A/sVBjatpTnsy5SE4w1Sese20hn0k4Ibs0Z2Ufraete9z3RbapnTfFAwnTy2b2dtMWqDVm645iL9WVQ7DoETZCdgeCnjAP+5ygrRSwT8F3LIIOmEq/HEVmzC/mw7Tko+RcJINyiYtiRxKcz+cPvwzNbH7MhBtkGq9tx58e8MorGCJxgJkpUYn5IFrCFZnil48pXUSwEn77TEA8cfgXDM2bF3zpkn3zIWhfsv4GmtlUPAMoh7U9dSVNl4qmyKgp9LOUbx+PslULYOEjokiErZfVQlOKb7KVENnwVXBv1fEb08tMzl6ODV2/b7mrE/NGYT+CghCiluuzC641pXz9TLzWcqeKiDaFM5QUZvFhCB7TitPzh4RIYI7sPiClpX5D5Xp1+2BOvfdh9YUaL3ef/vJgqK8i07/o7fPU403iZnFDFjK4bOzU4+RZk4q0/UQ9IdUOV3foje3tNgbT5P9xpOeRDz3OUJTQ1m5mmNd7QMwY2mjIH1cXMsvAfBVmZQxuQMe0/YDM5w2MFfukCA9JOauzghCqe/9qT/r/g1fKUjQXrW+VwDF/sf6egm73aMKGLEk0Wb/jg9jZVCcxQlYalVmVg1aFk4vNx7dCpnsPJm2kPzmoXTBzLh1rCdLRL/7CRBfHfN7BohgePCS1Pg2G7wimwATCiL7nUzKyX8HcZkJUdig3ivfJ1LH4RGh0EUbcaOY9zMHI9jBOuWPoqes2OYWU8QJLlZMlGG7YPibWjkB0UVhaO/YkpA0z1crBFjGuLzb1d/9jkL8eunIpoGoPcZCqwRoNC/EzzHSyHz/9sP0M3XMLMpYdUO/A7GxebfUHol93U16sYl/xJlX7FfBdCH3rhMzZEnxiONQT+ZKHe7u0w816GaYy3jF9M1h/jQ+46PnIz+PNDDXA4VdO2BitNigDgJZbMiSKAsrYdvNDO7Ha3/M8DhRxFlOFT9G53wlMFOy6Dzw+nEfQGYrR+1O6UZz+ctTtfcP7BWWFT2NC7oYDlRxCLMshdnZypYVS5YAZDoWiVGPvgj+piZna/4OFwPunMavzk1MM1jPP+5RTZeRjWL72MH24W2vrq/MbsisP0qY7Z8SWh00dFZv13Zn7MapY5MXMMZObcEo7WdcN2e5m9fjeGof9Xr8pZ78bAKvhGb7rVzOyTz6PIzRouJxFiDB99d+YNHF0/J7GQTtTYqYslzAsk8+mxkbXZvMjyANIBg87L2PqYqZWU/Oa+YOblHPkYWyeTdqqqjC5PKKSVniHvxE+v2BkYEkDaevDk/wBQSwMEFAACAAgAsF1eT5ee2ztLAAAAagAAABsAAAB1bml2ZXJzYWwvdW5pdmVyc2FsLnBuZy54bWyzsa/IzVEoSy0qzszPs1Uy1DNQsrfj5bIpKEoty0wtV6gAigEFIUBJoRLINUJwyzNTSjJslSwNzBFiGamZ6RkltkpmFgZwQX2gkQBQSwECAAAUAAIACABwOBZPNmFYAkcDAADhCQAAFAAAAAAAAAABAAAAAAAAAAAAdW5pdmVyc2FsL3BsYXllci54bWxQSwECAAAUAAIACAAbpHJPcckHomAGAAB9FQAAHQAAAAAAAAABAAAAAAB5AwAAdW5pdmVyc2FsL2NvbW1vbl9tZXNzYWdlcy5sbmdQSwECAAAUAAIACAAbpHJPFR5gG6MAAAB/AQAALgAAAAAAAAABAAAAAAAUCgAAdW5pdmVyc2FsL3BsYXliYWNrX2FuZF9uYXZpZ2F0aW9uX3NldHRpbmdzLnhtbFBLAQIAABQAAgAIABukck8HXwHS3AQAAEMWAAAnAAAAAAAAAAEAAAAAAAMLAAB1bml2ZXJzYWwvZmxhc2hfcHVibGlzaGluZ19zZXR0aW5ncy54bWxQSwECAAAUAAIACAAbpHJPM+71anoDAAD8CwAAIQAAAAAAAAABAAAAAAAkEAAAdW5pdmVyc2FsL2ZsYXNoX3NraW5fc2V0dGluZ3MueG1sUEsBAgAAFAACAAgAG6RyT0Vo3STWBAAAzRUAACYAAAAAAAAAAQAAAAAA3RMAAHVuaXZlcnNhbC9odG1sX3B1Ymxpc2hpbmdfc2V0dGluZ3MueG1sUEsBAgAAFAACAAgAG6RyTzUD3sq/AQAAawYAAB8AAAAAAAAAAQAAAAAA9xgAAHVuaXZlcnNhbC9odG1sX3NraW5fc2V0dGluZ3MuanNQSwECAAAUAAIACAAbpHJPlBOzImkAAABuAAAAHAAAAAAAAAABAAAAAADzGgAAdW5pdmVyc2FsL2xvY2FsX3NldHRpbmdzLnhtbFBLAQIAABQAAgAIALBdXk9sSjjzOiAAAM5EAAAXAAAAAAAAAAAAAAAAAJYbAAB1bml2ZXJzYWwvdW5pdmVyc2FsLnBuZ1BLAQIAABQAAgAIALBdXk+Xnts7SwAAAGoAAAAbAAAAAAAAAAEAAAAAAAU8AAB1bml2ZXJzYWwvdW5pdmVyc2FsLnBuZy54bWxQSwUGAAAAAAoACgAGAwAAiTwAAAAA"/>
  <p:tag name="ISPRING_ULTRA_SCORM_COURCE_TITLE" val="ENERGIE_Modul_KLIMA_SekI"/>
  <p:tag name="ISPRING_PRESENTATION_TITLE" val="ENERGIE_Modul_KLIMA_SekI"/>
  <p:tag name="ISPRING_SCORM_ENDPOINT" val="&lt;endpoint&gt;&lt;enable&gt;0&lt;/enable&gt;&lt;lrs&gt;http://&lt;/lrs&gt;&lt;auth&gt;0&lt;/auth&gt;&lt;login&gt;&lt;/login&gt;&lt;password&gt;&lt;/password&gt;&lt;key&gt;&lt;/key&gt;&lt;name&gt;&lt;/name&gt;&lt;email&gt;&lt;/email&gt;&lt;/endpoint&gt;&#10;"/>
  <p:tag name="ISPRING_UUID" val="{6EEC1528-3CD2-4668-8DA7-6F51A3A71396}"/>
  <p:tag name="ISPRING_RESOURCE_FOLDER" val="E:\Anton\01 kik\Lerneinheiten\Energie\Module Sek I\Modul_ENERGIE_KLIMA_SekI\Präsis\Modul_ENERGIE_KLIMA_SekI\"/>
  <p:tag name="ISPRING_PRESENTATION_PATH" val="E:\Anton\01 kik\Lerneinheiten\Energie\Module Sek I\Modul_ENERGIE_KLIMA_SekI\Präsis\Modul_ENERGIE_KLIMA_SekI.pptx"/>
  <p:tag name="ISPRING_SCORM_RATE_QUIZZES" val="1"/>
  <p:tag name="ISPRING_SCORM_PASSING_SCORE" val="80.000000"/>
</p:tagLst>
</file>

<file path=ppt/theme/theme1.xml><?xml version="1.0" encoding="utf-8"?>
<a:theme xmlns:a="http://schemas.openxmlformats.org/drawingml/2006/main" name="Segment">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1684</Words>
  <Application>Microsoft Office PowerPoint</Application>
  <PresentationFormat>Breitbild</PresentationFormat>
  <Paragraphs>141</Paragraphs>
  <Slides>16</Slides>
  <Notes>16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Century Gothic</vt:lpstr>
      <vt:lpstr>Wingdings 3</vt:lpstr>
      <vt:lpstr>Segment</vt:lpstr>
      <vt:lpstr>Klima</vt:lpstr>
      <vt:lpstr>Was ist der Unterschied zwischen Wetter und Klima?</vt:lpstr>
      <vt:lpstr>Das Klima</vt:lpstr>
      <vt:lpstr>Das Wetter</vt:lpstr>
      <vt:lpstr>Ursachen des Klimawandels</vt:lpstr>
      <vt:lpstr>Klima-krise und die Schweiz </vt:lpstr>
      <vt:lpstr>3.1 Gletscher-eis schmilzt</vt:lpstr>
      <vt:lpstr>3.2 Wo bleibt der Schnee?</vt:lpstr>
      <vt:lpstr>3.3 Permafrost taut auf!</vt:lpstr>
      <vt:lpstr>3.4 Die Schweiz schwitzt!</vt:lpstr>
      <vt:lpstr>3.5 Gefahr für Fauna und Flora</vt:lpstr>
      <vt:lpstr>Auswirkungen weltweit</vt:lpstr>
      <vt:lpstr>Auswirkungen weltweit</vt:lpstr>
      <vt:lpstr>Mein beitrag</vt:lpstr>
      <vt:lpstr>… auf deine zukunft!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ENERGIE_Modul_KLIMA_SekI</dc:title>
  <dc:creator>Anton Wagner</dc:creator>
  <cp:lastModifiedBy>Anton Wagner</cp:lastModifiedBy>
  <cp:revision>8</cp:revision>
  <dcterms:created xsi:type="dcterms:W3CDTF">2019-12-02T10:36:24Z</dcterms:created>
  <dcterms:modified xsi:type="dcterms:W3CDTF">2019-12-02T11:01:30Z</dcterms:modified>
</cp:coreProperties>
</file>