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426" r:id="rId3"/>
    <p:sldId id="415" r:id="rId4"/>
    <p:sldId id="427" r:id="rId5"/>
    <p:sldId id="444" r:id="rId6"/>
    <p:sldId id="429" r:id="rId7"/>
    <p:sldId id="449" r:id="rId8"/>
    <p:sldId id="430" r:id="rId9"/>
    <p:sldId id="431" r:id="rId10"/>
    <p:sldId id="448" r:id="rId11"/>
    <p:sldId id="432" r:id="rId12"/>
    <p:sldId id="433" r:id="rId13"/>
    <p:sldId id="436" r:id="rId14"/>
    <p:sldId id="434" r:id="rId15"/>
    <p:sldId id="437" r:id="rId16"/>
    <p:sldId id="445" r:id="rId17"/>
    <p:sldId id="438" r:id="rId18"/>
    <p:sldId id="439" r:id="rId19"/>
    <p:sldId id="447" r:id="rId20"/>
    <p:sldId id="440" r:id="rId21"/>
    <p:sldId id="441" r:id="rId22"/>
    <p:sldId id="446" r:id="rId23"/>
    <p:sldId id="442" r:id="rId24"/>
    <p:sldId id="263"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4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81" autoAdjust="0"/>
    <p:restoredTop sz="94660"/>
  </p:normalViewPr>
  <p:slideViewPr>
    <p:cSldViewPr snapToGrid="0">
      <p:cViewPr varScale="1">
        <p:scale>
          <a:sx n="86" d="100"/>
          <a:sy n="86" d="100"/>
        </p:scale>
        <p:origin x="77" y="96"/>
      </p:cViewPr>
      <p:guideLst>
        <p:guide orient="horz" pos="1003"/>
        <p:guide pos="48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FCAD1-FEBA-4127-9596-4B50C522B827}" type="datetimeFigureOut">
              <a:rPr lang="de-CH" smtClean="0"/>
              <a:t>02.12.2019</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18659-F2A4-4BB1-9D1F-5C3CD847B6E9}" type="slidenum">
              <a:rPr lang="de-CH" smtClean="0"/>
              <a:t>‹Nr.›</a:t>
            </a:fld>
            <a:endParaRPr lang="de-CH"/>
          </a:p>
        </p:txBody>
      </p:sp>
    </p:spTree>
    <p:extLst>
      <p:ext uri="{BB962C8B-B14F-4D97-AF65-F5344CB8AC3E}">
        <p14:creationId xmlns:p14="http://schemas.microsoft.com/office/powerpoint/2010/main" val="17394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BEA18659-F2A4-4BB1-9D1F-5C3CD847B6E9}" type="slidenum">
              <a:rPr lang="de-CH" smtClean="0"/>
              <a:t>1</a:t>
            </a:fld>
            <a:endParaRPr lang="de-CH"/>
          </a:p>
        </p:txBody>
      </p:sp>
    </p:spTree>
    <p:extLst>
      <p:ext uri="{BB962C8B-B14F-4D97-AF65-F5344CB8AC3E}">
        <p14:creationId xmlns:p14="http://schemas.microsoft.com/office/powerpoint/2010/main" val="2191342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10</a:t>
            </a:fld>
            <a:endParaRPr lang="de-DE"/>
          </a:p>
        </p:txBody>
      </p:sp>
    </p:spTree>
    <p:extLst>
      <p:ext uri="{BB962C8B-B14F-4D97-AF65-F5344CB8AC3E}">
        <p14:creationId xmlns:p14="http://schemas.microsoft.com/office/powerpoint/2010/main" val="1906467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11</a:t>
            </a:fld>
            <a:endParaRPr lang="de-DE"/>
          </a:p>
        </p:txBody>
      </p:sp>
    </p:spTree>
    <p:extLst>
      <p:ext uri="{BB962C8B-B14F-4D97-AF65-F5344CB8AC3E}">
        <p14:creationId xmlns:p14="http://schemas.microsoft.com/office/powerpoint/2010/main" val="3406833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12</a:t>
            </a:fld>
            <a:endParaRPr lang="de-DE"/>
          </a:p>
        </p:txBody>
      </p:sp>
    </p:spTree>
    <p:extLst>
      <p:ext uri="{BB962C8B-B14F-4D97-AF65-F5344CB8AC3E}">
        <p14:creationId xmlns:p14="http://schemas.microsoft.com/office/powerpoint/2010/main" val="3374033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13</a:t>
            </a:fld>
            <a:endParaRPr lang="de-DE"/>
          </a:p>
        </p:txBody>
      </p:sp>
    </p:spTree>
    <p:extLst>
      <p:ext uri="{BB962C8B-B14F-4D97-AF65-F5344CB8AC3E}">
        <p14:creationId xmlns:p14="http://schemas.microsoft.com/office/powerpoint/2010/main" val="4078759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14</a:t>
            </a:fld>
            <a:endParaRPr lang="de-DE"/>
          </a:p>
        </p:txBody>
      </p:sp>
    </p:spTree>
    <p:extLst>
      <p:ext uri="{BB962C8B-B14F-4D97-AF65-F5344CB8AC3E}">
        <p14:creationId xmlns:p14="http://schemas.microsoft.com/office/powerpoint/2010/main" val="311444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15</a:t>
            </a:fld>
            <a:endParaRPr lang="de-DE"/>
          </a:p>
        </p:txBody>
      </p:sp>
    </p:spTree>
    <p:extLst>
      <p:ext uri="{BB962C8B-B14F-4D97-AF65-F5344CB8AC3E}">
        <p14:creationId xmlns:p14="http://schemas.microsoft.com/office/powerpoint/2010/main" val="312402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16</a:t>
            </a:fld>
            <a:endParaRPr lang="de-DE"/>
          </a:p>
        </p:txBody>
      </p:sp>
    </p:spTree>
    <p:extLst>
      <p:ext uri="{BB962C8B-B14F-4D97-AF65-F5344CB8AC3E}">
        <p14:creationId xmlns:p14="http://schemas.microsoft.com/office/powerpoint/2010/main" val="3947570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17</a:t>
            </a:fld>
            <a:endParaRPr lang="de-DE"/>
          </a:p>
        </p:txBody>
      </p:sp>
    </p:spTree>
    <p:extLst>
      <p:ext uri="{BB962C8B-B14F-4D97-AF65-F5344CB8AC3E}">
        <p14:creationId xmlns:p14="http://schemas.microsoft.com/office/powerpoint/2010/main" val="3295524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18</a:t>
            </a:fld>
            <a:endParaRPr lang="de-DE"/>
          </a:p>
        </p:txBody>
      </p:sp>
    </p:spTree>
    <p:extLst>
      <p:ext uri="{BB962C8B-B14F-4D97-AF65-F5344CB8AC3E}">
        <p14:creationId xmlns:p14="http://schemas.microsoft.com/office/powerpoint/2010/main" val="981796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19</a:t>
            </a:fld>
            <a:endParaRPr lang="de-DE"/>
          </a:p>
        </p:txBody>
      </p:sp>
    </p:spTree>
    <p:extLst>
      <p:ext uri="{BB962C8B-B14F-4D97-AF65-F5344CB8AC3E}">
        <p14:creationId xmlns:p14="http://schemas.microsoft.com/office/powerpoint/2010/main" val="1759883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6D509B36-ADAD-4F39-A890-C32E09EDD1E6}" type="slidenum">
              <a:rPr lang="de-DE" smtClean="0"/>
              <a:pPr/>
              <a:t>2</a:t>
            </a:fld>
            <a:endParaRPr lang="de-DE"/>
          </a:p>
        </p:txBody>
      </p:sp>
    </p:spTree>
    <p:extLst>
      <p:ext uri="{BB962C8B-B14F-4D97-AF65-F5344CB8AC3E}">
        <p14:creationId xmlns:p14="http://schemas.microsoft.com/office/powerpoint/2010/main" val="1055510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20</a:t>
            </a:fld>
            <a:endParaRPr lang="de-DE"/>
          </a:p>
        </p:txBody>
      </p:sp>
    </p:spTree>
    <p:extLst>
      <p:ext uri="{BB962C8B-B14F-4D97-AF65-F5344CB8AC3E}">
        <p14:creationId xmlns:p14="http://schemas.microsoft.com/office/powerpoint/2010/main" val="2505829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21</a:t>
            </a:fld>
            <a:endParaRPr lang="de-DE"/>
          </a:p>
        </p:txBody>
      </p:sp>
    </p:spTree>
    <p:extLst>
      <p:ext uri="{BB962C8B-B14F-4D97-AF65-F5344CB8AC3E}">
        <p14:creationId xmlns:p14="http://schemas.microsoft.com/office/powerpoint/2010/main" val="449775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22</a:t>
            </a:fld>
            <a:endParaRPr lang="de-DE"/>
          </a:p>
        </p:txBody>
      </p:sp>
    </p:spTree>
    <p:extLst>
      <p:ext uri="{BB962C8B-B14F-4D97-AF65-F5344CB8AC3E}">
        <p14:creationId xmlns:p14="http://schemas.microsoft.com/office/powerpoint/2010/main" val="2811596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23</a:t>
            </a:fld>
            <a:endParaRPr lang="de-DE"/>
          </a:p>
        </p:txBody>
      </p:sp>
    </p:spTree>
    <p:extLst>
      <p:ext uri="{BB962C8B-B14F-4D97-AF65-F5344CB8AC3E}">
        <p14:creationId xmlns:p14="http://schemas.microsoft.com/office/powerpoint/2010/main" val="4175355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BEA18659-F2A4-4BB1-9D1F-5C3CD847B6E9}" type="slidenum">
              <a:rPr lang="de-CH" smtClean="0"/>
              <a:t>24</a:t>
            </a:fld>
            <a:endParaRPr lang="de-CH"/>
          </a:p>
        </p:txBody>
      </p:sp>
    </p:spTree>
    <p:extLst>
      <p:ext uri="{BB962C8B-B14F-4D97-AF65-F5344CB8AC3E}">
        <p14:creationId xmlns:p14="http://schemas.microsoft.com/office/powerpoint/2010/main" val="70956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3</a:t>
            </a:fld>
            <a:endParaRPr lang="de-DE"/>
          </a:p>
        </p:txBody>
      </p:sp>
    </p:spTree>
    <p:extLst>
      <p:ext uri="{BB962C8B-B14F-4D97-AF65-F5344CB8AC3E}">
        <p14:creationId xmlns:p14="http://schemas.microsoft.com/office/powerpoint/2010/main" val="188966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4</a:t>
            </a:fld>
            <a:endParaRPr lang="de-DE"/>
          </a:p>
        </p:txBody>
      </p:sp>
    </p:spTree>
    <p:extLst>
      <p:ext uri="{BB962C8B-B14F-4D97-AF65-F5344CB8AC3E}">
        <p14:creationId xmlns:p14="http://schemas.microsoft.com/office/powerpoint/2010/main" val="3790986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5</a:t>
            </a:fld>
            <a:endParaRPr lang="de-DE"/>
          </a:p>
        </p:txBody>
      </p:sp>
    </p:spTree>
    <p:extLst>
      <p:ext uri="{BB962C8B-B14F-4D97-AF65-F5344CB8AC3E}">
        <p14:creationId xmlns:p14="http://schemas.microsoft.com/office/powerpoint/2010/main" val="393998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6</a:t>
            </a:fld>
            <a:endParaRPr lang="de-DE"/>
          </a:p>
        </p:txBody>
      </p:sp>
    </p:spTree>
    <p:extLst>
      <p:ext uri="{BB962C8B-B14F-4D97-AF65-F5344CB8AC3E}">
        <p14:creationId xmlns:p14="http://schemas.microsoft.com/office/powerpoint/2010/main" val="131561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7</a:t>
            </a:fld>
            <a:endParaRPr lang="de-DE"/>
          </a:p>
        </p:txBody>
      </p:sp>
    </p:spTree>
    <p:extLst>
      <p:ext uri="{BB962C8B-B14F-4D97-AF65-F5344CB8AC3E}">
        <p14:creationId xmlns:p14="http://schemas.microsoft.com/office/powerpoint/2010/main" val="3314760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8</a:t>
            </a:fld>
            <a:endParaRPr lang="de-DE"/>
          </a:p>
        </p:txBody>
      </p:sp>
    </p:spTree>
    <p:extLst>
      <p:ext uri="{BB962C8B-B14F-4D97-AF65-F5344CB8AC3E}">
        <p14:creationId xmlns:p14="http://schemas.microsoft.com/office/powerpoint/2010/main" val="1868250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9</a:t>
            </a:fld>
            <a:endParaRPr lang="de-DE"/>
          </a:p>
        </p:txBody>
      </p:sp>
    </p:spTree>
    <p:extLst>
      <p:ext uri="{BB962C8B-B14F-4D97-AF65-F5344CB8AC3E}">
        <p14:creationId xmlns:p14="http://schemas.microsoft.com/office/powerpoint/2010/main" val="269088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Date Placeholder 2"/>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a:t>Mastertitelformat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12/2/2019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ZFlG4bz0Cfg?feature=oembed" TargetMode="External"/><Relationship Id="rId6" Type="http://schemas.openxmlformats.org/officeDocument/2006/relationships/image" Target="../media/image17.jp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WceYiMYtX38?feature=oembed" TargetMode="External"/><Relationship Id="rId6" Type="http://schemas.openxmlformats.org/officeDocument/2006/relationships/image" Target="../media/image29.jpg"/><Relationship Id="rId5" Type="http://schemas.openxmlformats.org/officeDocument/2006/relationships/image" Target="../media/image31.jp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jp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Hxz3ub94bHY?feature=oembed" TargetMode="External"/><Relationship Id="rId6" Type="http://schemas.openxmlformats.org/officeDocument/2006/relationships/image" Target="../media/image35.jpg"/><Relationship Id="rId5" Type="http://schemas.openxmlformats.org/officeDocument/2006/relationships/image" Target="../media/image37.jp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TT31JjjXnVc?feature=oembed" TargetMode="External"/><Relationship Id="rId6" Type="http://schemas.openxmlformats.org/officeDocument/2006/relationships/image" Target="../media/image42.jpeg"/><Relationship Id="rId5" Type="http://schemas.openxmlformats.org/officeDocument/2006/relationships/image" Target="../media/image44.jp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ccVv8BBEtVE?feature=oembed" TargetMode="Externa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ideo" Target="https://www.youtube.com/embed/KIJRuNdt1tY?feature=oembed" TargetMode="External"/><Relationship Id="rId6" Type="http://schemas.openxmlformats.org/officeDocument/2006/relationships/image" Target="../media/image11.png"/><Relationship Id="rId5" Type="http://schemas.openxmlformats.org/officeDocument/2006/relationships/image" Target="../media/image13.jp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511F85B-5967-428B-BE8B-819A79813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a:extLst>
              <a:ext uri="{FF2B5EF4-FFF2-40B4-BE49-F238E27FC236}">
                <a16:creationId xmlns:a16="http://schemas.microsoft.com/office/drawing/2014/main" id="{0420ABEF-88AA-4CF7-94BE-7D09598088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
            <a:ext cx="12192000" cy="6858002"/>
          </a:xfrm>
          <a:prstGeom prst="rect">
            <a:avLst/>
          </a:prstGeom>
        </p:spPr>
      </p:pic>
      <p:sp>
        <p:nvSpPr>
          <p:cNvPr id="55" name="Snip Diagonal Corner Rectangle 6">
            <a:extLst>
              <a:ext uri="{FF2B5EF4-FFF2-40B4-BE49-F238E27FC236}">
                <a16:creationId xmlns:a16="http://schemas.microsoft.com/office/drawing/2014/main" id="{28DA8D05-CF65-4382-8BF4-2A08754DB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1075"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D32B9F0-A025-4767-9A1B-E6F72DDD117E}"/>
              </a:ext>
            </a:extLst>
          </p:cNvPr>
          <p:cNvSpPr>
            <a:spLocks noGrp="1"/>
          </p:cNvSpPr>
          <p:nvPr>
            <p:ph type="ctrTitle"/>
          </p:nvPr>
        </p:nvSpPr>
        <p:spPr>
          <a:xfrm>
            <a:off x="571273" y="2509284"/>
            <a:ext cx="11619801" cy="2486049"/>
          </a:xfrm>
        </p:spPr>
        <p:txBody>
          <a:bodyPr>
            <a:normAutofit/>
          </a:bodyPr>
          <a:lstStyle/>
          <a:p>
            <a:r>
              <a:rPr lang="de-CH" b="1" dirty="0"/>
              <a:t>ENERGIETRÄGER</a:t>
            </a:r>
          </a:p>
        </p:txBody>
      </p:sp>
      <p:grpSp>
        <p:nvGrpSpPr>
          <p:cNvPr id="57" name="Group 56">
            <a:extLst>
              <a:ext uri="{FF2B5EF4-FFF2-40B4-BE49-F238E27FC236}">
                <a16:creationId xmlns:a16="http://schemas.microsoft.com/office/drawing/2014/main" id="{E0C6252F-9468-4CFE-8A28-0DFE703FB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1344" y="9144"/>
            <a:ext cx="6080656" cy="6163733"/>
            <a:chOff x="6108170" y="8467"/>
            <a:chExt cx="6080656" cy="6163733"/>
          </a:xfrm>
        </p:grpSpPr>
        <p:cxnSp>
          <p:nvCxnSpPr>
            <p:cNvPr id="58" name="Straight Connector 57">
              <a:extLst>
                <a:ext uri="{FF2B5EF4-FFF2-40B4-BE49-F238E27FC236}">
                  <a16:creationId xmlns:a16="http://schemas.microsoft.com/office/drawing/2014/main" id="{F873F8F7-6FEE-4BB3-94A3-78B5C2FF1D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FF5B2264-1E71-4A5B-ABFC-2832FD78EC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C6E0A76D-9460-46B8-BD58-9E9BF9CEB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7E3790F-67C5-42CD-B933-75C6F3250A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4EF3C2C4-F6BB-4D14-8577-3649162D0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3" name="Grafik 12">
            <a:extLst>
              <a:ext uri="{FF2B5EF4-FFF2-40B4-BE49-F238E27FC236}">
                <a16:creationId xmlns:a16="http://schemas.microsoft.com/office/drawing/2014/main" id="{EB1F4FCA-FBF0-4D03-AD40-550209DA67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34550" y="542924"/>
            <a:ext cx="1666209" cy="1646858"/>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11284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n 2" title="Wie funktioniert eine Solarzelle? ￢ﾗﾏ Gehe auf SIMPLECLUB.DE/GO &amp; werde #EinserSchￃﾼler">
            <a:hlinkClick r:id="" action="ppaction://media"/>
            <a:extLst>
              <a:ext uri="{FF2B5EF4-FFF2-40B4-BE49-F238E27FC236}">
                <a16:creationId xmlns:a16="http://schemas.microsoft.com/office/drawing/2014/main" id="{1113667B-F70C-4AC2-BE68-A9A9DF7D1C02}"/>
              </a:ext>
            </a:extLst>
          </p:cNvPr>
          <p:cNvPicPr>
            <a:picLocks noRot="1" noChangeAspect="1"/>
          </p:cNvPicPr>
          <p:nvPr>
            <a:videoFile r:link="rId1"/>
          </p:nvPr>
        </p:nvPicPr>
        <p:blipFill>
          <a:blip r:embed="rId4"/>
          <a:stretch>
            <a:fillRect/>
          </a:stretch>
        </p:blipFill>
        <p:spPr>
          <a:xfrm>
            <a:off x="621542" y="2305702"/>
            <a:ext cx="6975675" cy="3923817"/>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descr="Ein Bild, das draußen, Straße, Objekt, Platz enthält.&#10;&#10;Automatisch generierte Beschreibung">
            <a:extLst>
              <a:ext uri="{FF2B5EF4-FFF2-40B4-BE49-F238E27FC236}">
                <a16:creationId xmlns:a16="http://schemas.microsoft.com/office/drawing/2014/main" id="{8375F48B-6E84-4B73-9A91-A801283C5A41}"/>
              </a:ext>
            </a:extLst>
          </p:cNvPr>
          <p:cNvPicPr>
            <a:picLocks noChangeAspect="1"/>
          </p:cNvPicPr>
          <p:nvPr/>
        </p:nvPicPr>
        <p:blipFill>
          <a:blip r:embed="rId5"/>
          <a:stretch>
            <a:fillRect/>
          </a:stretch>
        </p:blipFill>
        <p:spPr>
          <a:xfrm>
            <a:off x="0" y="0"/>
            <a:ext cx="12192000" cy="6858000"/>
          </a:xfrm>
          <a:prstGeom prst="rect">
            <a:avLst/>
          </a:prstGeom>
        </p:spPr>
      </p:pic>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552092" y="798635"/>
            <a:ext cx="4987383" cy="1507067"/>
          </a:xfrm>
        </p:spPr>
        <p:txBody>
          <a:bodyPr vert="horz" lIns="91440" tIns="45720" rIns="91440" bIns="45720" rtlCol="0">
            <a:normAutofit/>
          </a:bodyPr>
          <a:lstStyle/>
          <a:p>
            <a:pPr lvl="0"/>
            <a:r>
              <a:rPr lang="en-US" b="1" dirty="0"/>
              <a:t>SOLARKRAFT</a:t>
            </a:r>
            <a:endParaRPr lang="en-US" dirty="0"/>
          </a:p>
        </p:txBody>
      </p:sp>
      <p:sp>
        <p:nvSpPr>
          <p:cNvPr id="21" name="Textfeld 20">
            <a:extLst>
              <a:ext uri="{FF2B5EF4-FFF2-40B4-BE49-F238E27FC236}">
                <a16:creationId xmlns:a16="http://schemas.microsoft.com/office/drawing/2014/main" id="{8AE7289D-570E-44B3-9286-64D516BFAD79}"/>
              </a:ext>
            </a:extLst>
          </p:cNvPr>
          <p:cNvSpPr txBox="1"/>
          <p:nvPr/>
        </p:nvSpPr>
        <p:spPr>
          <a:xfrm>
            <a:off x="7918390" y="2130072"/>
            <a:ext cx="2695596" cy="1077218"/>
          </a:xfrm>
          <a:prstGeom prst="rect">
            <a:avLst/>
          </a:prstGeom>
          <a:noFill/>
        </p:spPr>
        <p:txBody>
          <a:bodyPr wrap="square" rtlCol="0">
            <a:spAutoFit/>
          </a:bodyPr>
          <a:lstStyle/>
          <a:p>
            <a:pPr>
              <a:spcAft>
                <a:spcPts val="600"/>
              </a:spcAft>
            </a:pPr>
            <a:r>
              <a:rPr lang="de-CH" sz="3200" b="1" dirty="0"/>
              <a:t>Strom von der Sonne</a:t>
            </a:r>
          </a:p>
        </p:txBody>
      </p:sp>
      <p:pic>
        <p:nvPicPr>
          <p:cNvPr id="9" name="Grafik 8">
            <a:extLst>
              <a:ext uri="{FF2B5EF4-FFF2-40B4-BE49-F238E27FC236}">
                <a16:creationId xmlns:a16="http://schemas.microsoft.com/office/drawing/2014/main" id="{A40765F4-92C6-4DD3-A94A-E589B223D8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91442" y="152240"/>
            <a:ext cx="648000" cy="646395"/>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4987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4661860" y="5008033"/>
            <a:ext cx="5627258" cy="1507067"/>
          </a:xfrm>
        </p:spPr>
        <p:txBody>
          <a:bodyPr vert="horz" lIns="91440" tIns="45720" rIns="91440" bIns="45720" rtlCol="0">
            <a:normAutofit/>
          </a:bodyPr>
          <a:lstStyle/>
          <a:p>
            <a:pPr lvl="0"/>
            <a:r>
              <a:rPr lang="en-US" b="1" dirty="0" err="1"/>
              <a:t>SOLARkraft</a:t>
            </a:r>
            <a:endParaRPr lang="en-US" dirty="0"/>
          </a:p>
        </p:txBody>
      </p:sp>
      <p:sp>
        <p:nvSpPr>
          <p:cNvPr id="53"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a:extLst>
              <a:ext uri="{FF2B5EF4-FFF2-40B4-BE49-F238E27FC236}">
                <a16:creationId xmlns:a16="http://schemas.microsoft.com/office/drawing/2014/main" id="{62DFE52D-F250-4A42-9189-AE27BCCDE78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0558" y="786118"/>
            <a:ext cx="3337560" cy="2404227"/>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4" name="Grafik 3" descr="Ein Bild, das Gebäude, draußen, Front, Haus enthält.&#10;&#10;Automatisch generierte Beschreibung">
            <a:extLst>
              <a:ext uri="{FF2B5EF4-FFF2-40B4-BE49-F238E27FC236}">
                <a16:creationId xmlns:a16="http://schemas.microsoft.com/office/drawing/2014/main" id="{E97B2C7B-8CBC-462E-8302-548B1EF37B4C}"/>
              </a:ext>
            </a:extLst>
          </p:cNvPr>
          <p:cNvPicPr>
            <a:picLocks noChangeAspect="1"/>
          </p:cNvPicPr>
          <p:nvPr/>
        </p:nvPicPr>
        <p:blipFill rotWithShape="1">
          <a:blip r:embed="rId4">
            <a:extLst>
              <a:ext uri="{28A0092B-C50C-407E-A947-70E740481C1C}">
                <a14:useLocalDpi xmlns:a14="http://schemas.microsoft.com/office/drawing/2010/main" val="0"/>
              </a:ext>
            </a:extLst>
          </a:blip>
          <a:srcRect b="-1"/>
          <a:stretch/>
        </p:blipFill>
        <p:spPr>
          <a:xfrm>
            <a:off x="800558" y="3344575"/>
            <a:ext cx="3337560" cy="2397590"/>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661860" y="620722"/>
            <a:ext cx="6161471" cy="3780663"/>
          </a:xfrm>
        </p:spPr>
        <p:txBody>
          <a:bodyPr>
            <a:noAutofit/>
          </a:bodyPr>
          <a:lstStyle/>
          <a:p>
            <a:pPr marL="0" lvl="0" indent="0">
              <a:lnSpc>
                <a:spcPct val="90000"/>
              </a:lnSpc>
              <a:buNone/>
            </a:pPr>
            <a:r>
              <a:rPr lang="de-CH" b="1" dirty="0">
                <a:solidFill>
                  <a:srgbClr val="FFFF00"/>
                </a:solidFill>
              </a:rPr>
              <a:t>Vorteile dieser Art von Energiegewinnung</a:t>
            </a:r>
          </a:p>
          <a:p>
            <a:pPr lvl="1">
              <a:lnSpc>
                <a:spcPct val="90000"/>
              </a:lnSpc>
            </a:pPr>
            <a:r>
              <a:rPr lang="de-DE" sz="1600" b="1" i="1" dirty="0">
                <a:solidFill>
                  <a:schemeClr val="tx1"/>
                </a:solidFill>
              </a:rPr>
              <a:t>erneuerbare Energie</a:t>
            </a:r>
          </a:p>
          <a:p>
            <a:pPr lvl="1">
              <a:lnSpc>
                <a:spcPct val="90000"/>
              </a:lnSpc>
            </a:pPr>
            <a:r>
              <a:rPr lang="de-DE" sz="1600" b="1" i="1" dirty="0">
                <a:solidFill>
                  <a:schemeClr val="tx1"/>
                </a:solidFill>
              </a:rPr>
              <a:t>an vielen Orten nutzbar (lokal), auch in Siedlungen</a:t>
            </a:r>
          </a:p>
          <a:p>
            <a:pPr lvl="1">
              <a:lnSpc>
                <a:spcPct val="90000"/>
              </a:lnSpc>
            </a:pPr>
            <a:r>
              <a:rPr lang="de-DE" sz="1600" b="1" i="1" dirty="0">
                <a:solidFill>
                  <a:schemeClr val="tx1"/>
                </a:solidFill>
              </a:rPr>
              <a:t>keine Lärmemission</a:t>
            </a:r>
          </a:p>
          <a:p>
            <a:pPr lvl="1">
              <a:lnSpc>
                <a:spcPct val="90000"/>
              </a:lnSpc>
            </a:pPr>
            <a:r>
              <a:rPr lang="de-DE" sz="1600" b="1" i="1" dirty="0">
                <a:solidFill>
                  <a:schemeClr val="tx1"/>
                </a:solidFill>
              </a:rPr>
              <a:t>keine CO2-Emissionen während Betrieb</a:t>
            </a:r>
          </a:p>
          <a:p>
            <a:pPr lvl="1">
              <a:lnSpc>
                <a:spcPct val="90000"/>
              </a:lnSpc>
            </a:pPr>
            <a:r>
              <a:rPr lang="de-DE" sz="1600" b="1" i="1" dirty="0">
                <a:solidFill>
                  <a:schemeClr val="tx1"/>
                </a:solidFill>
              </a:rPr>
              <a:t>keine negativen Auswirkungen auf die Tierwelt</a:t>
            </a:r>
          </a:p>
          <a:p>
            <a:pPr marL="457200" lvl="1" indent="0">
              <a:lnSpc>
                <a:spcPct val="90000"/>
              </a:lnSpc>
              <a:buNone/>
            </a:pPr>
            <a:r>
              <a:rPr lang="de-CH" b="1" i="1" dirty="0">
                <a:solidFill>
                  <a:schemeClr val="tx1"/>
                </a:solidFill>
              </a:rPr>
              <a:t> </a:t>
            </a:r>
            <a:endParaRPr lang="de-CH" dirty="0">
              <a:solidFill>
                <a:schemeClr val="tx1"/>
              </a:solidFill>
            </a:endParaRPr>
          </a:p>
          <a:p>
            <a:pPr marL="0" lvl="0" indent="0">
              <a:lnSpc>
                <a:spcPct val="90000"/>
              </a:lnSpc>
              <a:buNone/>
            </a:pPr>
            <a:r>
              <a:rPr lang="de-CH" sz="1800" b="1" dirty="0">
                <a:solidFill>
                  <a:srgbClr val="FFFF00"/>
                </a:solidFill>
              </a:rPr>
              <a:t>Nachteile finden sich auch</a:t>
            </a:r>
          </a:p>
          <a:p>
            <a:pPr lvl="1">
              <a:lnSpc>
                <a:spcPct val="90000"/>
              </a:lnSpc>
            </a:pPr>
            <a:r>
              <a:rPr lang="de-DE" sz="1600" b="1" i="1" dirty="0" err="1">
                <a:solidFill>
                  <a:schemeClr val="tx1"/>
                </a:solidFill>
              </a:rPr>
              <a:t>unregelmässige</a:t>
            </a:r>
            <a:r>
              <a:rPr lang="de-DE" sz="1600" b="1" i="1" dirty="0">
                <a:solidFill>
                  <a:schemeClr val="tx1"/>
                </a:solidFill>
              </a:rPr>
              <a:t> Bereitstellung von Wärme/Strom (Nacht/Winter/Wetter)	</a:t>
            </a:r>
          </a:p>
          <a:p>
            <a:pPr lvl="1">
              <a:lnSpc>
                <a:spcPct val="90000"/>
              </a:lnSpc>
            </a:pPr>
            <a:r>
              <a:rPr lang="de-DE" sz="1600" b="1" i="1" dirty="0">
                <a:solidFill>
                  <a:schemeClr val="tx1"/>
                </a:solidFill>
              </a:rPr>
              <a:t>Konflikte mit Ortsbildschutz</a:t>
            </a:r>
          </a:p>
        </p:txBody>
      </p:sp>
      <p:grpSp>
        <p:nvGrpSpPr>
          <p:cNvPr id="55" name="Group 54">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6" name="Straight Connector 55">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7" name="Grafik 16">
            <a:extLst>
              <a:ext uri="{FF2B5EF4-FFF2-40B4-BE49-F238E27FC236}">
                <a16:creationId xmlns:a16="http://schemas.microsoft.com/office/drawing/2014/main" id="{F2586709-D910-4C3F-B88A-EF24B3BC7A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91442" y="152240"/>
            <a:ext cx="648000" cy="646395"/>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3728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4644276" y="4698346"/>
            <a:ext cx="5627258" cy="1507067"/>
          </a:xfrm>
        </p:spPr>
        <p:txBody>
          <a:bodyPr vert="horz" lIns="91440" tIns="45720" rIns="91440" bIns="45720" rtlCol="0">
            <a:normAutofit/>
          </a:bodyPr>
          <a:lstStyle/>
          <a:p>
            <a:pPr lvl="0"/>
            <a:r>
              <a:rPr lang="en-US" b="1" dirty="0" err="1"/>
              <a:t>Erdwärme</a:t>
            </a:r>
            <a:endParaRPr lang="en-US" dirty="0"/>
          </a:p>
        </p:txBody>
      </p:sp>
      <p:sp>
        <p:nvSpPr>
          <p:cNvPr id="100"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C0D4B6E1-499F-4899-A4A6-0701AE135EB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0558" y="786118"/>
            <a:ext cx="3337560" cy="2404227"/>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6" name="Grafik 5">
            <a:extLst>
              <a:ext uri="{FF2B5EF4-FFF2-40B4-BE49-F238E27FC236}">
                <a16:creationId xmlns:a16="http://schemas.microsoft.com/office/drawing/2014/main" id="{DDBA1E34-498A-4B6F-888D-CDA36107901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0558" y="3344575"/>
            <a:ext cx="3337560" cy="2397590"/>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661860" y="485775"/>
            <a:ext cx="6863392" cy="4401008"/>
          </a:xfrm>
        </p:spPr>
        <p:txBody>
          <a:bodyPr>
            <a:noAutofit/>
          </a:bodyPr>
          <a:lstStyle/>
          <a:p>
            <a:pPr marL="0" indent="0">
              <a:lnSpc>
                <a:spcPct val="90000"/>
              </a:lnSpc>
              <a:buNone/>
            </a:pPr>
            <a:r>
              <a:rPr lang="de-DE" b="1" dirty="0">
                <a:solidFill>
                  <a:srgbClr val="FFFF00"/>
                </a:solidFill>
              </a:rPr>
              <a:t>Wärmepumpe</a:t>
            </a:r>
          </a:p>
          <a:p>
            <a:pPr marL="0" indent="0">
              <a:lnSpc>
                <a:spcPct val="90000"/>
              </a:lnSpc>
              <a:buNone/>
            </a:pPr>
            <a:r>
              <a:rPr lang="de-DE" sz="1600" b="1" dirty="0">
                <a:solidFill>
                  <a:schemeClr val="tx1"/>
                </a:solidFill>
              </a:rPr>
              <a:t>Die Wärmepumpe </a:t>
            </a:r>
            <a:r>
              <a:rPr lang="de-DE" sz="1600" b="1" dirty="0">
                <a:solidFill>
                  <a:srgbClr val="FFFF00"/>
                </a:solidFill>
              </a:rPr>
              <a:t>saugt Luft an </a:t>
            </a:r>
            <a:r>
              <a:rPr lang="de-DE" sz="1600" b="1" dirty="0">
                <a:solidFill>
                  <a:schemeClr val="tx1"/>
                </a:solidFill>
              </a:rPr>
              <a:t>und leitet sie zu einem </a:t>
            </a:r>
            <a:r>
              <a:rPr lang="de-DE" sz="1600" b="1" dirty="0">
                <a:solidFill>
                  <a:srgbClr val="FFFF00"/>
                </a:solidFill>
              </a:rPr>
              <a:t>Wärmetauscher</a:t>
            </a:r>
            <a:r>
              <a:rPr lang="de-DE" sz="1600" b="1" dirty="0">
                <a:solidFill>
                  <a:schemeClr val="tx1"/>
                </a:solidFill>
              </a:rPr>
              <a:t> (Verdampfer). Dort wird die Wärmeenergie der Luft an das zirkulierende </a:t>
            </a:r>
            <a:r>
              <a:rPr lang="de-DE" sz="1600" b="1" dirty="0">
                <a:solidFill>
                  <a:srgbClr val="FFFF00"/>
                </a:solidFill>
              </a:rPr>
              <a:t>Kältemittel</a:t>
            </a:r>
            <a:r>
              <a:rPr lang="de-DE" sz="1600" b="1" dirty="0">
                <a:solidFill>
                  <a:schemeClr val="tx1"/>
                </a:solidFill>
              </a:rPr>
              <a:t> übertragen. Das Kältemittel verdampft (auch bei winterlichen Temperaturen). Ein Verdichter komprimiert den Dampf, wobei dieser sich erwärmt. Diese Wärme wird an den </a:t>
            </a:r>
            <a:r>
              <a:rPr lang="de-DE" sz="1600" b="1" dirty="0">
                <a:solidFill>
                  <a:srgbClr val="FFFF00"/>
                </a:solidFill>
              </a:rPr>
              <a:t>Wasserkreislauf</a:t>
            </a:r>
            <a:r>
              <a:rPr lang="de-DE" sz="1600" b="1" dirty="0">
                <a:solidFill>
                  <a:schemeClr val="tx1"/>
                </a:solidFill>
              </a:rPr>
              <a:t> des Hauses übertragen, das Kältemittel wird dabei wieder flüssig. </a:t>
            </a:r>
          </a:p>
          <a:p>
            <a:pPr marL="0" indent="0">
              <a:lnSpc>
                <a:spcPct val="90000"/>
              </a:lnSpc>
              <a:buNone/>
            </a:pPr>
            <a:endParaRPr lang="de-DE" sz="1600" b="1" dirty="0">
              <a:solidFill>
                <a:schemeClr val="tx1"/>
              </a:solidFill>
            </a:endParaRPr>
          </a:p>
          <a:p>
            <a:pPr marL="0" indent="0">
              <a:lnSpc>
                <a:spcPct val="90000"/>
              </a:lnSpc>
              <a:buNone/>
            </a:pPr>
            <a:r>
              <a:rPr lang="de-DE" b="1" dirty="0">
                <a:solidFill>
                  <a:srgbClr val="FFFF00"/>
                </a:solidFill>
              </a:rPr>
              <a:t>Erdsonde</a:t>
            </a:r>
          </a:p>
          <a:p>
            <a:pPr marL="0" indent="0">
              <a:lnSpc>
                <a:spcPct val="90000"/>
              </a:lnSpc>
              <a:buNone/>
            </a:pPr>
            <a:r>
              <a:rPr lang="de-DE" sz="1600" b="1" dirty="0">
                <a:solidFill>
                  <a:schemeClr val="tx1"/>
                </a:solidFill>
              </a:rPr>
              <a:t>Eine Erdwärmesonde wird </a:t>
            </a:r>
            <a:r>
              <a:rPr lang="de-DE" sz="1600" b="1" dirty="0">
                <a:solidFill>
                  <a:srgbClr val="FFFF00"/>
                </a:solidFill>
              </a:rPr>
              <a:t>in die Erde oder ins Grundwasser </a:t>
            </a:r>
            <a:r>
              <a:rPr lang="de-DE" sz="1600" b="1" dirty="0">
                <a:solidFill>
                  <a:schemeClr val="tx1"/>
                </a:solidFill>
              </a:rPr>
              <a:t>eingeführt. In der Sonde zirkuliert eine Trägerflüssigkeit, welche die Umgebungswärme aufnimmt und zu einer </a:t>
            </a:r>
            <a:r>
              <a:rPr lang="de-DE" sz="1600" b="1" dirty="0">
                <a:solidFill>
                  <a:srgbClr val="FFFF00"/>
                </a:solidFill>
              </a:rPr>
              <a:t>Wärmepumpe</a:t>
            </a:r>
            <a:r>
              <a:rPr lang="de-DE" sz="1600" b="1" dirty="0">
                <a:solidFill>
                  <a:schemeClr val="tx1"/>
                </a:solidFill>
              </a:rPr>
              <a:t> im Gebäude leitet. Die aufgenommene Wärme wird in der Wärmepumpe zu Heizwärme.</a:t>
            </a:r>
          </a:p>
        </p:txBody>
      </p:sp>
      <p:grpSp>
        <p:nvGrpSpPr>
          <p:cNvPr id="102" name="Group 101">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3" name="Straight Connector 102">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feld 1">
            <a:extLst>
              <a:ext uri="{FF2B5EF4-FFF2-40B4-BE49-F238E27FC236}">
                <a16:creationId xmlns:a16="http://schemas.microsoft.com/office/drawing/2014/main" id="{221936C9-ADFD-429C-9050-9A6786AFE952}"/>
              </a:ext>
            </a:extLst>
          </p:cNvPr>
          <p:cNvSpPr txBox="1"/>
          <p:nvPr/>
        </p:nvSpPr>
        <p:spPr>
          <a:xfrm>
            <a:off x="4658686" y="5687726"/>
            <a:ext cx="1439818" cy="369332"/>
          </a:xfrm>
          <a:prstGeom prst="rect">
            <a:avLst/>
          </a:prstGeom>
          <a:noFill/>
        </p:spPr>
        <p:txBody>
          <a:bodyPr wrap="none" rtlCol="0">
            <a:spAutoFit/>
          </a:bodyPr>
          <a:lstStyle/>
          <a:p>
            <a:pPr>
              <a:spcAft>
                <a:spcPts val="600"/>
              </a:spcAft>
            </a:pPr>
            <a:r>
              <a:rPr lang="de-CH" dirty="0"/>
              <a:t>erneuerbar</a:t>
            </a:r>
          </a:p>
        </p:txBody>
      </p:sp>
      <p:pic>
        <p:nvPicPr>
          <p:cNvPr id="23" name="Grafik 22">
            <a:extLst>
              <a:ext uri="{FF2B5EF4-FFF2-40B4-BE49-F238E27FC236}">
                <a16:creationId xmlns:a16="http://schemas.microsoft.com/office/drawing/2014/main" id="{1A19656C-6582-476B-94E6-122E5FAA8E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5964" y="171175"/>
            <a:ext cx="648000" cy="64800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8076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4644276" y="4698346"/>
            <a:ext cx="5627258" cy="1507067"/>
          </a:xfrm>
        </p:spPr>
        <p:txBody>
          <a:bodyPr vert="horz" lIns="91440" tIns="45720" rIns="91440" bIns="45720" rtlCol="0">
            <a:normAutofit/>
          </a:bodyPr>
          <a:lstStyle/>
          <a:p>
            <a:pPr lvl="0"/>
            <a:r>
              <a:rPr lang="en-US" b="1" dirty="0" err="1"/>
              <a:t>Erdwärme</a:t>
            </a:r>
            <a:endParaRPr lang="en-US" dirty="0"/>
          </a:p>
        </p:txBody>
      </p:sp>
      <p:sp>
        <p:nvSpPr>
          <p:cNvPr id="100"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C0D4B6E1-499F-4899-A4A6-0701AE135E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0558" y="857768"/>
            <a:ext cx="3337560" cy="2427299"/>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6" name="Grafik 5">
            <a:extLst>
              <a:ext uri="{FF2B5EF4-FFF2-40B4-BE49-F238E27FC236}">
                <a16:creationId xmlns:a16="http://schemas.microsoft.com/office/drawing/2014/main" id="{DDBA1E34-498A-4B6F-888D-CDA36107901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0558" y="3519765"/>
            <a:ext cx="3343365" cy="2260926"/>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661860" y="504824"/>
            <a:ext cx="6863392" cy="4381959"/>
          </a:xfrm>
        </p:spPr>
        <p:txBody>
          <a:bodyPr>
            <a:noAutofit/>
          </a:bodyPr>
          <a:lstStyle/>
          <a:p>
            <a:pPr marL="0" indent="0">
              <a:lnSpc>
                <a:spcPct val="90000"/>
              </a:lnSpc>
              <a:buNone/>
            </a:pPr>
            <a:r>
              <a:rPr lang="de-DE" b="1" dirty="0">
                <a:solidFill>
                  <a:srgbClr val="FFFF00"/>
                </a:solidFill>
              </a:rPr>
              <a:t>Geothermie</a:t>
            </a:r>
          </a:p>
          <a:p>
            <a:pPr marL="0" indent="0">
              <a:lnSpc>
                <a:spcPct val="90000"/>
              </a:lnSpc>
              <a:buNone/>
            </a:pPr>
            <a:r>
              <a:rPr lang="de-DE" sz="1600" b="1" dirty="0">
                <a:solidFill>
                  <a:schemeClr val="tx1"/>
                </a:solidFill>
              </a:rPr>
              <a:t>Geothermische Energie, </a:t>
            </a:r>
            <a:r>
              <a:rPr lang="de-DE" sz="1600" b="1" dirty="0">
                <a:solidFill>
                  <a:srgbClr val="FFFF00"/>
                </a:solidFill>
              </a:rPr>
              <a:t>auch als Erdwärme bezeichnet</a:t>
            </a:r>
            <a:r>
              <a:rPr lang="de-DE" sz="1600" b="1" dirty="0">
                <a:solidFill>
                  <a:schemeClr val="tx1"/>
                </a:solidFill>
              </a:rPr>
              <a:t>, nennt man die in Form von Wärme gespeicherte Energie im Erdreich oder im Grundwasser. Sie stammt hauptsächlich aus dem </a:t>
            </a:r>
            <a:r>
              <a:rPr lang="de-DE" sz="1600" b="1" dirty="0">
                <a:solidFill>
                  <a:srgbClr val="FFFF00"/>
                </a:solidFill>
              </a:rPr>
              <a:t>glühend-heissen Erdinneren</a:t>
            </a:r>
            <a:r>
              <a:rPr lang="de-DE" sz="1600" b="1" dirty="0">
                <a:solidFill>
                  <a:schemeClr val="tx1"/>
                </a:solidFill>
              </a:rPr>
              <a:t>. </a:t>
            </a:r>
          </a:p>
          <a:p>
            <a:pPr marL="0" indent="0">
              <a:lnSpc>
                <a:spcPct val="90000"/>
              </a:lnSpc>
              <a:buNone/>
            </a:pPr>
            <a:r>
              <a:rPr lang="de-DE" sz="1600" b="1" dirty="0">
                <a:solidFill>
                  <a:schemeClr val="tx1"/>
                </a:solidFill>
              </a:rPr>
              <a:t>Schon ab rund 15 Metern Tiefe ist die Bodentemperatur das ganze Jahr über konstant. Erdwärme ist mit </a:t>
            </a:r>
            <a:r>
              <a:rPr lang="de-DE" sz="1600" b="1" dirty="0">
                <a:solidFill>
                  <a:srgbClr val="FFFF00"/>
                </a:solidFill>
              </a:rPr>
              <a:t>untiefer</a:t>
            </a:r>
            <a:r>
              <a:rPr lang="de-DE" sz="1600" b="1" dirty="0">
                <a:solidFill>
                  <a:schemeClr val="tx1"/>
                </a:solidFill>
              </a:rPr>
              <a:t> (oberflächennaher) und </a:t>
            </a:r>
            <a:r>
              <a:rPr lang="de-DE" sz="1600" b="1" dirty="0">
                <a:solidFill>
                  <a:srgbClr val="FFFF00"/>
                </a:solidFill>
              </a:rPr>
              <a:t>tiefer</a:t>
            </a:r>
            <a:r>
              <a:rPr lang="de-DE" sz="1600" b="1" dirty="0">
                <a:solidFill>
                  <a:schemeClr val="tx1"/>
                </a:solidFill>
              </a:rPr>
              <a:t> Geothermie nutzbar.</a:t>
            </a:r>
          </a:p>
          <a:p>
            <a:pPr marL="0" indent="0">
              <a:lnSpc>
                <a:spcPct val="90000"/>
              </a:lnSpc>
              <a:buNone/>
            </a:pPr>
            <a:r>
              <a:rPr lang="de-DE" sz="1600" b="1" dirty="0">
                <a:solidFill>
                  <a:schemeClr val="tx1"/>
                </a:solidFill>
              </a:rPr>
              <a:t>Aus Erdwärme kann auch Strom gewonnen werden. Dazu müsste </a:t>
            </a:r>
            <a:r>
              <a:rPr lang="de-DE" sz="1600" b="1" dirty="0">
                <a:solidFill>
                  <a:srgbClr val="FFFF00"/>
                </a:solidFill>
              </a:rPr>
              <a:t>in der Schweiz aber bis in Tiefen von 3000 bis 5000 Metern</a:t>
            </a:r>
            <a:r>
              <a:rPr lang="de-DE" sz="1600" b="1" dirty="0">
                <a:solidFill>
                  <a:schemeClr val="tx1"/>
                </a:solidFill>
              </a:rPr>
              <a:t> gebohrt werden (tiefe Geothermie), um die notwendigen Temperaturen von deutlich </a:t>
            </a:r>
            <a:r>
              <a:rPr lang="de-DE" sz="1600" b="1" dirty="0">
                <a:solidFill>
                  <a:srgbClr val="FFFF00"/>
                </a:solidFill>
              </a:rPr>
              <a:t>über 100 °C </a:t>
            </a:r>
            <a:r>
              <a:rPr lang="de-DE" sz="1600" b="1" dirty="0">
                <a:solidFill>
                  <a:schemeClr val="tx1"/>
                </a:solidFill>
              </a:rPr>
              <a:t>zu erreichen. </a:t>
            </a:r>
          </a:p>
          <a:p>
            <a:pPr marL="0" indent="0">
              <a:lnSpc>
                <a:spcPct val="90000"/>
              </a:lnSpc>
              <a:buNone/>
            </a:pPr>
            <a:r>
              <a:rPr lang="de-DE" sz="1600" b="1" dirty="0">
                <a:solidFill>
                  <a:schemeClr val="tx1"/>
                </a:solidFill>
              </a:rPr>
              <a:t>Mit dem Dampf kann mittels einer Dampfturbine Strom erzeugt werden. Zwei </a:t>
            </a:r>
            <a:r>
              <a:rPr lang="de-DE" sz="1600" b="1" dirty="0" err="1">
                <a:solidFill>
                  <a:schemeClr val="tx1"/>
                </a:solidFill>
              </a:rPr>
              <a:t>grössere</a:t>
            </a:r>
            <a:r>
              <a:rPr lang="de-DE" sz="1600" b="1" dirty="0">
                <a:solidFill>
                  <a:schemeClr val="tx1"/>
                </a:solidFill>
              </a:rPr>
              <a:t> Projekte (Basel und St. Gallen) zur Stromerzeugung mussten wegen </a:t>
            </a:r>
            <a:r>
              <a:rPr lang="de-DE" sz="1600" b="1" dirty="0">
                <a:solidFill>
                  <a:srgbClr val="FFFF00"/>
                </a:solidFill>
              </a:rPr>
              <a:t>Erdbeben</a:t>
            </a:r>
            <a:r>
              <a:rPr lang="de-DE" sz="1600" b="1" dirty="0">
                <a:solidFill>
                  <a:schemeClr val="tx1"/>
                </a:solidFill>
              </a:rPr>
              <a:t> gestoppt werden.</a:t>
            </a:r>
          </a:p>
        </p:txBody>
      </p:sp>
      <p:grpSp>
        <p:nvGrpSpPr>
          <p:cNvPr id="102" name="Group 101">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3" name="Straight Connector 102">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feld 1">
            <a:extLst>
              <a:ext uri="{FF2B5EF4-FFF2-40B4-BE49-F238E27FC236}">
                <a16:creationId xmlns:a16="http://schemas.microsoft.com/office/drawing/2014/main" id="{221936C9-ADFD-429C-9050-9A6786AFE952}"/>
              </a:ext>
            </a:extLst>
          </p:cNvPr>
          <p:cNvSpPr txBox="1"/>
          <p:nvPr/>
        </p:nvSpPr>
        <p:spPr>
          <a:xfrm>
            <a:off x="4658686" y="5687726"/>
            <a:ext cx="1439818" cy="369332"/>
          </a:xfrm>
          <a:prstGeom prst="rect">
            <a:avLst/>
          </a:prstGeom>
          <a:noFill/>
        </p:spPr>
        <p:txBody>
          <a:bodyPr wrap="none" rtlCol="0">
            <a:spAutoFit/>
          </a:bodyPr>
          <a:lstStyle/>
          <a:p>
            <a:pPr>
              <a:spcAft>
                <a:spcPts val="600"/>
              </a:spcAft>
            </a:pPr>
            <a:r>
              <a:rPr lang="de-CH" dirty="0"/>
              <a:t>erneuerbar</a:t>
            </a:r>
          </a:p>
        </p:txBody>
      </p:sp>
      <p:pic>
        <p:nvPicPr>
          <p:cNvPr id="18" name="Grafik 17">
            <a:extLst>
              <a:ext uri="{FF2B5EF4-FFF2-40B4-BE49-F238E27FC236}">
                <a16:creationId xmlns:a16="http://schemas.microsoft.com/office/drawing/2014/main" id="{D97EA72C-8D7B-4E0D-A297-15F7774DBD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5964" y="171175"/>
            <a:ext cx="648000" cy="64800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2678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a:extLst>
              <a:ext uri="{FF2B5EF4-FFF2-40B4-BE49-F238E27FC236}">
                <a16:creationId xmlns:a16="http://schemas.microsoft.com/office/drawing/2014/main" id="{62DFE52D-F250-4A42-9189-AE27BCCDE78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0558" y="786118"/>
            <a:ext cx="3337560" cy="2404227"/>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4" name="Grafik 3" descr="Ein Bild, das Gebäude, draußen, Front, Haus enthält.&#10;&#10;Automatisch generierte Beschreibung">
            <a:extLst>
              <a:ext uri="{FF2B5EF4-FFF2-40B4-BE49-F238E27FC236}">
                <a16:creationId xmlns:a16="http://schemas.microsoft.com/office/drawing/2014/main" id="{E97B2C7B-8CBC-462E-8302-548B1EF37B4C}"/>
              </a:ext>
            </a:extLst>
          </p:cNvPr>
          <p:cNvPicPr>
            <a:picLocks noChangeAspect="1"/>
          </p:cNvPicPr>
          <p:nvPr/>
        </p:nvPicPr>
        <p:blipFill rotWithShape="1">
          <a:blip r:embed="rId4">
            <a:extLst>
              <a:ext uri="{28A0092B-C50C-407E-A947-70E740481C1C}">
                <a14:useLocalDpi xmlns:a14="http://schemas.microsoft.com/office/drawing/2010/main" val="0"/>
              </a:ext>
            </a:extLst>
          </a:blip>
          <a:srcRect b="-1"/>
          <a:stretch/>
        </p:blipFill>
        <p:spPr>
          <a:xfrm>
            <a:off x="800558" y="3344575"/>
            <a:ext cx="3337560" cy="2397590"/>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661860" y="1285875"/>
            <a:ext cx="6161471" cy="3115510"/>
          </a:xfrm>
        </p:spPr>
        <p:txBody>
          <a:bodyPr>
            <a:noAutofit/>
          </a:bodyPr>
          <a:lstStyle/>
          <a:p>
            <a:pPr marL="0" lvl="0" indent="0">
              <a:lnSpc>
                <a:spcPct val="90000"/>
              </a:lnSpc>
              <a:buNone/>
            </a:pPr>
            <a:r>
              <a:rPr lang="de-CH" b="1" dirty="0">
                <a:solidFill>
                  <a:srgbClr val="FFFF00"/>
                </a:solidFill>
              </a:rPr>
              <a:t>Vorteile dieser Art von Energiegewinnung</a:t>
            </a:r>
          </a:p>
          <a:p>
            <a:pPr lvl="1">
              <a:lnSpc>
                <a:spcPct val="90000"/>
              </a:lnSpc>
            </a:pPr>
            <a:r>
              <a:rPr lang="de-DE" sz="1600" b="1" i="1" dirty="0">
                <a:solidFill>
                  <a:schemeClr val="tx1"/>
                </a:solidFill>
              </a:rPr>
              <a:t>erneuerbare Energie</a:t>
            </a:r>
          </a:p>
          <a:p>
            <a:pPr lvl="1">
              <a:lnSpc>
                <a:spcPct val="90000"/>
              </a:lnSpc>
            </a:pPr>
            <a:r>
              <a:rPr lang="de-DE" sz="1600" b="1" i="1" dirty="0">
                <a:solidFill>
                  <a:schemeClr val="tx1"/>
                </a:solidFill>
              </a:rPr>
              <a:t>an vielen Orten nutzbar (lokal), auch in Siedlungen</a:t>
            </a:r>
          </a:p>
          <a:p>
            <a:pPr lvl="1">
              <a:lnSpc>
                <a:spcPct val="90000"/>
              </a:lnSpc>
            </a:pPr>
            <a:r>
              <a:rPr lang="de-DE" sz="1600" b="1" i="1" dirty="0">
                <a:solidFill>
                  <a:schemeClr val="tx1"/>
                </a:solidFill>
              </a:rPr>
              <a:t>keine Lärmemission</a:t>
            </a:r>
          </a:p>
          <a:p>
            <a:pPr lvl="1">
              <a:lnSpc>
                <a:spcPct val="90000"/>
              </a:lnSpc>
            </a:pPr>
            <a:r>
              <a:rPr lang="de-DE" sz="1600" b="1" i="1" dirty="0">
                <a:solidFill>
                  <a:schemeClr val="tx1"/>
                </a:solidFill>
              </a:rPr>
              <a:t>keine CO2-Emissionen während Betrieb</a:t>
            </a:r>
          </a:p>
          <a:p>
            <a:pPr lvl="1">
              <a:lnSpc>
                <a:spcPct val="90000"/>
              </a:lnSpc>
            </a:pPr>
            <a:r>
              <a:rPr lang="de-DE" sz="1600" b="1" i="1" dirty="0">
                <a:solidFill>
                  <a:schemeClr val="tx1"/>
                </a:solidFill>
              </a:rPr>
              <a:t>keine negativen Auswirkungen auf die Tierwelt</a:t>
            </a:r>
          </a:p>
          <a:p>
            <a:pPr marL="457200" lvl="1" indent="0">
              <a:lnSpc>
                <a:spcPct val="90000"/>
              </a:lnSpc>
              <a:buNone/>
            </a:pPr>
            <a:r>
              <a:rPr lang="de-CH" b="1" i="1" dirty="0">
                <a:solidFill>
                  <a:schemeClr val="tx1"/>
                </a:solidFill>
              </a:rPr>
              <a:t> </a:t>
            </a:r>
            <a:endParaRPr lang="de-CH" dirty="0">
              <a:solidFill>
                <a:schemeClr val="tx1"/>
              </a:solidFill>
            </a:endParaRPr>
          </a:p>
          <a:p>
            <a:pPr marL="0" lvl="0" indent="0">
              <a:lnSpc>
                <a:spcPct val="90000"/>
              </a:lnSpc>
              <a:buNone/>
            </a:pPr>
            <a:r>
              <a:rPr lang="de-CH" sz="1800" b="1" dirty="0">
                <a:solidFill>
                  <a:srgbClr val="FFFF00"/>
                </a:solidFill>
              </a:rPr>
              <a:t>Nachteile finden sich auch</a:t>
            </a:r>
          </a:p>
          <a:p>
            <a:pPr lvl="1">
              <a:lnSpc>
                <a:spcPct val="90000"/>
              </a:lnSpc>
            </a:pPr>
            <a:r>
              <a:rPr lang="de-DE" sz="1600" b="1" i="1" dirty="0" err="1">
                <a:solidFill>
                  <a:schemeClr val="tx1"/>
                </a:solidFill>
              </a:rPr>
              <a:t>unregelmässige</a:t>
            </a:r>
            <a:r>
              <a:rPr lang="de-DE" sz="1600" b="1" i="1" dirty="0">
                <a:solidFill>
                  <a:schemeClr val="tx1"/>
                </a:solidFill>
              </a:rPr>
              <a:t> Bereitstellung von Wärme/Strom (Nacht/Winter/Wetter)	</a:t>
            </a:r>
          </a:p>
          <a:p>
            <a:pPr lvl="1">
              <a:lnSpc>
                <a:spcPct val="90000"/>
              </a:lnSpc>
            </a:pPr>
            <a:r>
              <a:rPr lang="de-DE" sz="1600" b="1" i="1" dirty="0">
                <a:solidFill>
                  <a:schemeClr val="tx1"/>
                </a:solidFill>
              </a:rPr>
              <a:t>Konflikte mit Ortsbildschutz</a:t>
            </a:r>
          </a:p>
          <a:p>
            <a:pPr lvl="1">
              <a:lnSpc>
                <a:spcPct val="90000"/>
              </a:lnSpc>
            </a:pPr>
            <a:r>
              <a:rPr lang="de-DE" sz="1600" b="1" i="1" dirty="0">
                <a:solidFill>
                  <a:schemeClr val="tx1"/>
                </a:solidFill>
              </a:rPr>
              <a:t>Bei Geothermie ist bei Bohrungen in </a:t>
            </a:r>
            <a:r>
              <a:rPr lang="de-DE" sz="1600" b="1" i="1" dirty="0" err="1">
                <a:solidFill>
                  <a:schemeClr val="tx1"/>
                </a:solidFill>
              </a:rPr>
              <a:t>grosse</a:t>
            </a:r>
            <a:r>
              <a:rPr lang="de-DE" sz="1600" b="1" i="1" dirty="0">
                <a:solidFill>
                  <a:schemeClr val="tx1"/>
                </a:solidFill>
              </a:rPr>
              <a:t> Tiefen mit </a:t>
            </a:r>
            <a:r>
              <a:rPr lang="de-DE" sz="1600" b="1" i="1" dirty="0">
                <a:solidFill>
                  <a:srgbClr val="FFFF00"/>
                </a:solidFill>
              </a:rPr>
              <a:t>Erdbeben</a:t>
            </a:r>
            <a:r>
              <a:rPr lang="de-DE" sz="1600" b="1" i="1" dirty="0">
                <a:solidFill>
                  <a:schemeClr val="tx1"/>
                </a:solidFill>
              </a:rPr>
              <a:t> zu rechnen.</a:t>
            </a:r>
          </a:p>
        </p:txBody>
      </p:sp>
      <p:grpSp>
        <p:nvGrpSpPr>
          <p:cNvPr id="55" name="Group 54">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6" name="Straight Connector 55">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Titel 1">
            <a:extLst>
              <a:ext uri="{FF2B5EF4-FFF2-40B4-BE49-F238E27FC236}">
                <a16:creationId xmlns:a16="http://schemas.microsoft.com/office/drawing/2014/main" id="{2DB4DF67-0C04-48D0-B94A-6BD6573CBDD9}"/>
              </a:ext>
            </a:extLst>
          </p:cNvPr>
          <p:cNvSpPr>
            <a:spLocks noGrp="1"/>
          </p:cNvSpPr>
          <p:nvPr>
            <p:ph type="title"/>
          </p:nvPr>
        </p:nvSpPr>
        <p:spPr>
          <a:xfrm>
            <a:off x="4644276" y="4698346"/>
            <a:ext cx="5627258" cy="1507067"/>
          </a:xfrm>
        </p:spPr>
        <p:txBody>
          <a:bodyPr vert="horz" lIns="91440" tIns="45720" rIns="91440" bIns="45720" rtlCol="0">
            <a:normAutofit/>
          </a:bodyPr>
          <a:lstStyle/>
          <a:p>
            <a:pPr lvl="0"/>
            <a:r>
              <a:rPr lang="en-US" b="1" dirty="0" err="1"/>
              <a:t>Erdwärme</a:t>
            </a:r>
            <a:endParaRPr lang="en-US" dirty="0"/>
          </a:p>
        </p:txBody>
      </p:sp>
      <p:sp>
        <p:nvSpPr>
          <p:cNvPr id="19" name="Textfeld 18">
            <a:extLst>
              <a:ext uri="{FF2B5EF4-FFF2-40B4-BE49-F238E27FC236}">
                <a16:creationId xmlns:a16="http://schemas.microsoft.com/office/drawing/2014/main" id="{D0293003-2729-4A95-BAE8-081FE388AFD1}"/>
              </a:ext>
            </a:extLst>
          </p:cNvPr>
          <p:cNvSpPr txBox="1"/>
          <p:nvPr/>
        </p:nvSpPr>
        <p:spPr>
          <a:xfrm>
            <a:off x="4658686" y="5687726"/>
            <a:ext cx="1439818" cy="369332"/>
          </a:xfrm>
          <a:prstGeom prst="rect">
            <a:avLst/>
          </a:prstGeom>
          <a:noFill/>
        </p:spPr>
        <p:txBody>
          <a:bodyPr wrap="none" rtlCol="0">
            <a:spAutoFit/>
          </a:bodyPr>
          <a:lstStyle/>
          <a:p>
            <a:pPr>
              <a:spcAft>
                <a:spcPts val="600"/>
              </a:spcAft>
            </a:pPr>
            <a:r>
              <a:rPr lang="de-CH" dirty="0"/>
              <a:t>erneuerbar</a:t>
            </a:r>
          </a:p>
        </p:txBody>
      </p:sp>
      <p:pic>
        <p:nvPicPr>
          <p:cNvPr id="22" name="Grafik 21">
            <a:extLst>
              <a:ext uri="{FF2B5EF4-FFF2-40B4-BE49-F238E27FC236}">
                <a16:creationId xmlns:a16="http://schemas.microsoft.com/office/drawing/2014/main" id="{64978442-F7EB-4C82-9439-017295EE39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5964" y="171175"/>
            <a:ext cx="648000" cy="64800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3712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4644276" y="4698346"/>
            <a:ext cx="5627258" cy="1507067"/>
          </a:xfrm>
        </p:spPr>
        <p:txBody>
          <a:bodyPr vert="horz" lIns="91440" tIns="45720" rIns="91440" bIns="45720" rtlCol="0">
            <a:normAutofit/>
          </a:bodyPr>
          <a:lstStyle/>
          <a:p>
            <a:pPr lvl="0"/>
            <a:r>
              <a:rPr lang="en-US" b="1" dirty="0" err="1"/>
              <a:t>Biomasse</a:t>
            </a:r>
            <a:endParaRPr lang="en-US" dirty="0"/>
          </a:p>
        </p:txBody>
      </p:sp>
      <p:sp>
        <p:nvSpPr>
          <p:cNvPr id="100"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C0D4B6E1-499F-4899-A4A6-0701AE135E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44" y="735989"/>
            <a:ext cx="3236398" cy="2549078"/>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6" name="Grafik 5">
            <a:extLst>
              <a:ext uri="{FF2B5EF4-FFF2-40B4-BE49-F238E27FC236}">
                <a16:creationId xmlns:a16="http://schemas.microsoft.com/office/drawing/2014/main" id="{DDBA1E34-498A-4B6F-888D-CDA3610790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6944" y="3429000"/>
            <a:ext cx="3259080" cy="2366727"/>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661860" y="685800"/>
            <a:ext cx="6863392" cy="4200983"/>
          </a:xfrm>
        </p:spPr>
        <p:txBody>
          <a:bodyPr>
            <a:noAutofit/>
          </a:bodyPr>
          <a:lstStyle/>
          <a:p>
            <a:pPr marL="0" indent="0">
              <a:lnSpc>
                <a:spcPct val="90000"/>
              </a:lnSpc>
              <a:buNone/>
            </a:pPr>
            <a:r>
              <a:rPr lang="de-DE" b="1" dirty="0">
                <a:solidFill>
                  <a:srgbClr val="FFFF00"/>
                </a:solidFill>
              </a:rPr>
              <a:t>Biogas</a:t>
            </a:r>
          </a:p>
          <a:p>
            <a:pPr marL="0" indent="0">
              <a:lnSpc>
                <a:spcPct val="90000"/>
              </a:lnSpc>
              <a:buNone/>
            </a:pPr>
            <a:r>
              <a:rPr lang="de-DE" sz="1600" b="1" dirty="0">
                <a:solidFill>
                  <a:schemeClr val="tx1"/>
                </a:solidFill>
              </a:rPr>
              <a:t>Biogasanlagen verwerten </a:t>
            </a:r>
            <a:r>
              <a:rPr lang="de-DE" sz="1600" b="1" dirty="0">
                <a:solidFill>
                  <a:srgbClr val="FFFF00"/>
                </a:solidFill>
              </a:rPr>
              <a:t>Gülle, Mist, Grünabfälle oder Nahrungsmittelabfälle. </a:t>
            </a:r>
          </a:p>
          <a:p>
            <a:pPr marL="0" indent="0">
              <a:lnSpc>
                <a:spcPct val="90000"/>
              </a:lnSpc>
              <a:buNone/>
            </a:pPr>
            <a:r>
              <a:rPr lang="de-DE" sz="1600" b="1" dirty="0">
                <a:solidFill>
                  <a:schemeClr val="tx1"/>
                </a:solidFill>
              </a:rPr>
              <a:t>In </a:t>
            </a:r>
            <a:r>
              <a:rPr lang="de-DE" sz="1600" b="1" dirty="0">
                <a:solidFill>
                  <a:srgbClr val="FFFF00"/>
                </a:solidFill>
              </a:rPr>
              <a:t>Fermentern</a:t>
            </a:r>
            <a:r>
              <a:rPr lang="de-DE" sz="1600" b="1" dirty="0">
                <a:solidFill>
                  <a:schemeClr val="tx1"/>
                </a:solidFill>
              </a:rPr>
              <a:t> wandeln </a:t>
            </a:r>
            <a:r>
              <a:rPr lang="de-DE" sz="1600" b="1" dirty="0">
                <a:solidFill>
                  <a:srgbClr val="FFFF00"/>
                </a:solidFill>
              </a:rPr>
              <a:t>Bakterien</a:t>
            </a:r>
            <a:r>
              <a:rPr lang="de-DE" sz="1600" b="1" dirty="0">
                <a:solidFill>
                  <a:schemeClr val="tx1"/>
                </a:solidFill>
              </a:rPr>
              <a:t> (Gärung) die Biomasse in Gas (Methan) um. Dieses Biogas kann aufbereitet ins Erdgasnetz eingespeist und somit zum Heizen oder als Treibstoff verwendet werden. Das Biogas kann auch im Blockheizkraftwerk in Wärme und Strom umgewandelt werden.</a:t>
            </a:r>
          </a:p>
          <a:p>
            <a:pPr marL="0" indent="0">
              <a:lnSpc>
                <a:spcPct val="90000"/>
              </a:lnSpc>
              <a:buNone/>
            </a:pPr>
            <a:r>
              <a:rPr lang="de-DE" sz="1600" b="1" dirty="0">
                <a:solidFill>
                  <a:srgbClr val="FFFF00"/>
                </a:solidFill>
              </a:rPr>
              <a:t>Auch im Abfall steckt Biomasse.</a:t>
            </a:r>
            <a:r>
              <a:rPr lang="de-DE" sz="1600" b="1" dirty="0">
                <a:solidFill>
                  <a:schemeClr val="tx1"/>
                </a:solidFill>
              </a:rPr>
              <a:t> Rund 50 Prozent des Gesamtabfalls ist Biomasse (Rüstabfälle, Essensabfälle und Holz). </a:t>
            </a:r>
          </a:p>
          <a:p>
            <a:pPr marL="0" indent="0">
              <a:lnSpc>
                <a:spcPct val="90000"/>
              </a:lnSpc>
              <a:buNone/>
            </a:pPr>
            <a:r>
              <a:rPr lang="de-DE" sz="1600" b="1" dirty="0">
                <a:solidFill>
                  <a:srgbClr val="FFFF00"/>
                </a:solidFill>
              </a:rPr>
              <a:t>Kehrichtverbrennungsanlagen</a:t>
            </a:r>
            <a:r>
              <a:rPr lang="de-DE" sz="1600" b="1" dirty="0">
                <a:solidFill>
                  <a:schemeClr val="tx1"/>
                </a:solidFill>
              </a:rPr>
              <a:t> arbeiten wie andere thermische Kraftwerke: mit der Verbrennungs-wärme wird Wasserdampf erzeugt. Der Dampf treibt dann eine Turbine an, welche über einen Generator Strom erzeugt.</a:t>
            </a:r>
          </a:p>
        </p:txBody>
      </p:sp>
      <p:grpSp>
        <p:nvGrpSpPr>
          <p:cNvPr id="102" name="Group 101">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3" name="Straight Connector 102">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feld 1">
            <a:extLst>
              <a:ext uri="{FF2B5EF4-FFF2-40B4-BE49-F238E27FC236}">
                <a16:creationId xmlns:a16="http://schemas.microsoft.com/office/drawing/2014/main" id="{221936C9-ADFD-429C-9050-9A6786AFE952}"/>
              </a:ext>
            </a:extLst>
          </p:cNvPr>
          <p:cNvSpPr txBox="1"/>
          <p:nvPr/>
        </p:nvSpPr>
        <p:spPr>
          <a:xfrm>
            <a:off x="4658686" y="5687726"/>
            <a:ext cx="1439818" cy="369332"/>
          </a:xfrm>
          <a:prstGeom prst="rect">
            <a:avLst/>
          </a:prstGeom>
          <a:noFill/>
        </p:spPr>
        <p:txBody>
          <a:bodyPr wrap="none" rtlCol="0">
            <a:spAutoFit/>
          </a:bodyPr>
          <a:lstStyle/>
          <a:p>
            <a:pPr>
              <a:spcAft>
                <a:spcPts val="600"/>
              </a:spcAft>
            </a:pPr>
            <a:r>
              <a:rPr lang="de-CH" dirty="0"/>
              <a:t>erneuerbar</a:t>
            </a:r>
          </a:p>
        </p:txBody>
      </p:sp>
      <p:pic>
        <p:nvPicPr>
          <p:cNvPr id="16" name="Grafik 15">
            <a:extLst>
              <a:ext uri="{FF2B5EF4-FFF2-40B4-BE49-F238E27FC236}">
                <a16:creationId xmlns:a16="http://schemas.microsoft.com/office/drawing/2014/main" id="{236C4AE3-4239-45FD-875C-34872EC2F1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5964" y="171175"/>
            <a:ext cx="648000" cy="648000"/>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9701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medien 7" title="Biogas - Energie der Zukunft">
            <a:hlinkClick r:id="" action="ppaction://media"/>
            <a:extLst>
              <a:ext uri="{FF2B5EF4-FFF2-40B4-BE49-F238E27FC236}">
                <a16:creationId xmlns:a16="http://schemas.microsoft.com/office/drawing/2014/main" id="{5DE89D92-3444-4E1D-B1B4-5AC852BC7209}"/>
              </a:ext>
            </a:extLst>
          </p:cNvPr>
          <p:cNvPicPr>
            <a:picLocks noRot="1" noChangeAspect="1"/>
          </p:cNvPicPr>
          <p:nvPr>
            <a:videoFile r:link="rId1"/>
          </p:nvPr>
        </p:nvPicPr>
        <p:blipFill>
          <a:blip r:embed="rId4"/>
          <a:stretch>
            <a:fillRect/>
          </a:stretch>
        </p:blipFill>
        <p:spPr>
          <a:xfrm>
            <a:off x="603189" y="1592263"/>
            <a:ext cx="7066951" cy="397516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gelb, draußen, Front, sitzend enthält.&#10;&#10;Automatisch generierte Beschreibung">
            <a:extLst>
              <a:ext uri="{FF2B5EF4-FFF2-40B4-BE49-F238E27FC236}">
                <a16:creationId xmlns:a16="http://schemas.microsoft.com/office/drawing/2014/main" id="{5A0D8821-F663-4026-8833-BBE2FDE8D8B1}"/>
              </a:ext>
            </a:extLst>
          </p:cNvPr>
          <p:cNvPicPr>
            <a:picLocks noChangeAspect="1"/>
          </p:cNvPicPr>
          <p:nvPr/>
        </p:nvPicPr>
        <p:blipFill>
          <a:blip r:embed="rId5"/>
          <a:stretch>
            <a:fillRect/>
          </a:stretch>
        </p:blipFill>
        <p:spPr>
          <a:xfrm>
            <a:off x="0" y="0"/>
            <a:ext cx="12192000" cy="6858000"/>
          </a:xfrm>
          <a:prstGeom prst="rect">
            <a:avLst/>
          </a:prstGeom>
        </p:spPr>
      </p:pic>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603189" y="42598"/>
            <a:ext cx="4987383" cy="1507067"/>
          </a:xfrm>
        </p:spPr>
        <p:txBody>
          <a:bodyPr vert="horz" lIns="91440" tIns="45720" rIns="91440" bIns="45720" rtlCol="0">
            <a:normAutofit/>
          </a:bodyPr>
          <a:lstStyle/>
          <a:p>
            <a:pPr lvl="0"/>
            <a:r>
              <a:rPr lang="en-US" b="1" dirty="0"/>
              <a:t>BIOMASSE</a:t>
            </a:r>
            <a:endParaRPr lang="en-US" dirty="0"/>
          </a:p>
        </p:txBody>
      </p:sp>
      <p:sp>
        <p:nvSpPr>
          <p:cNvPr id="21" name="Textfeld 20">
            <a:extLst>
              <a:ext uri="{FF2B5EF4-FFF2-40B4-BE49-F238E27FC236}">
                <a16:creationId xmlns:a16="http://schemas.microsoft.com/office/drawing/2014/main" id="{8AE7289D-570E-44B3-9286-64D516BFAD79}"/>
              </a:ext>
            </a:extLst>
          </p:cNvPr>
          <p:cNvSpPr txBox="1"/>
          <p:nvPr/>
        </p:nvSpPr>
        <p:spPr>
          <a:xfrm>
            <a:off x="8065130" y="3813097"/>
            <a:ext cx="3731879" cy="1754326"/>
          </a:xfrm>
          <a:prstGeom prst="rect">
            <a:avLst/>
          </a:prstGeom>
          <a:noFill/>
        </p:spPr>
        <p:txBody>
          <a:bodyPr wrap="square" rtlCol="0">
            <a:spAutoFit/>
          </a:bodyPr>
          <a:lstStyle/>
          <a:p>
            <a:pPr>
              <a:spcAft>
                <a:spcPts val="600"/>
              </a:spcAft>
            </a:pPr>
            <a:r>
              <a:rPr lang="de-CH" sz="3600" b="1" dirty="0">
                <a:solidFill>
                  <a:schemeClr val="tx1">
                    <a:lumMod val="50000"/>
                  </a:schemeClr>
                </a:solidFill>
              </a:rPr>
              <a:t>Gas aus organischem Abfall</a:t>
            </a:r>
          </a:p>
        </p:txBody>
      </p:sp>
      <p:pic>
        <p:nvPicPr>
          <p:cNvPr id="25" name="Grafik 24">
            <a:extLst>
              <a:ext uri="{FF2B5EF4-FFF2-40B4-BE49-F238E27FC236}">
                <a16:creationId xmlns:a16="http://schemas.microsoft.com/office/drawing/2014/main" id="{4BBACFA3-5096-43A2-BD13-67ED9EED53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15964" y="171175"/>
            <a:ext cx="648000" cy="648000"/>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6899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4661860" y="1285875"/>
            <a:ext cx="6161471" cy="3115510"/>
          </a:xfrm>
        </p:spPr>
        <p:txBody>
          <a:bodyPr>
            <a:noAutofit/>
          </a:bodyPr>
          <a:lstStyle/>
          <a:p>
            <a:pPr marL="0" lvl="0" indent="0">
              <a:lnSpc>
                <a:spcPct val="90000"/>
              </a:lnSpc>
              <a:buNone/>
            </a:pPr>
            <a:r>
              <a:rPr lang="de-CH" b="1" dirty="0">
                <a:solidFill>
                  <a:srgbClr val="FFFF00"/>
                </a:solidFill>
              </a:rPr>
              <a:t>Vorteile dieser Art von Energiegewinnung</a:t>
            </a:r>
          </a:p>
          <a:p>
            <a:pPr lvl="1">
              <a:lnSpc>
                <a:spcPct val="90000"/>
              </a:lnSpc>
            </a:pPr>
            <a:r>
              <a:rPr lang="de-DE" sz="1600" b="1" i="1" dirty="0">
                <a:solidFill>
                  <a:schemeClr val="tx1"/>
                </a:solidFill>
              </a:rPr>
              <a:t>erneuerbare Energie</a:t>
            </a:r>
          </a:p>
          <a:p>
            <a:pPr lvl="1">
              <a:lnSpc>
                <a:spcPct val="90000"/>
              </a:lnSpc>
            </a:pPr>
            <a:r>
              <a:rPr lang="de-DE" sz="1600" b="1" i="1" dirty="0">
                <a:solidFill>
                  <a:schemeClr val="tx1"/>
                </a:solidFill>
              </a:rPr>
              <a:t>Nutzung von Abfällen</a:t>
            </a:r>
          </a:p>
          <a:p>
            <a:pPr lvl="1">
              <a:lnSpc>
                <a:spcPct val="90000"/>
              </a:lnSpc>
            </a:pPr>
            <a:r>
              <a:rPr lang="de-DE" sz="1600" b="1" i="1" dirty="0">
                <a:solidFill>
                  <a:schemeClr val="tx1"/>
                </a:solidFill>
              </a:rPr>
              <a:t>an vielen Orten nutzbar (lokale Energieproduktion)</a:t>
            </a:r>
          </a:p>
          <a:p>
            <a:pPr marL="457200" lvl="1" indent="0">
              <a:lnSpc>
                <a:spcPct val="90000"/>
              </a:lnSpc>
              <a:buNone/>
            </a:pPr>
            <a:r>
              <a:rPr lang="de-CH" b="1" i="1" dirty="0">
                <a:solidFill>
                  <a:schemeClr val="tx1"/>
                </a:solidFill>
              </a:rPr>
              <a:t> </a:t>
            </a:r>
            <a:endParaRPr lang="de-CH" dirty="0">
              <a:solidFill>
                <a:schemeClr val="tx1"/>
              </a:solidFill>
            </a:endParaRPr>
          </a:p>
          <a:p>
            <a:pPr marL="0" lvl="0" indent="0">
              <a:lnSpc>
                <a:spcPct val="90000"/>
              </a:lnSpc>
              <a:buNone/>
            </a:pPr>
            <a:r>
              <a:rPr lang="de-CH" sz="1800" b="1" dirty="0">
                <a:solidFill>
                  <a:srgbClr val="FFFF00"/>
                </a:solidFill>
              </a:rPr>
              <a:t>Nachteile finden sich auch</a:t>
            </a:r>
          </a:p>
          <a:p>
            <a:pPr lvl="1">
              <a:lnSpc>
                <a:spcPct val="90000"/>
              </a:lnSpc>
            </a:pPr>
            <a:r>
              <a:rPr lang="de-DE" sz="1600" b="1" i="1" dirty="0">
                <a:solidFill>
                  <a:schemeClr val="tx1"/>
                </a:solidFill>
              </a:rPr>
              <a:t>Umweltbelastung durch Transporte </a:t>
            </a:r>
          </a:p>
          <a:p>
            <a:pPr lvl="1">
              <a:lnSpc>
                <a:spcPct val="90000"/>
              </a:lnSpc>
            </a:pPr>
            <a:r>
              <a:rPr lang="de-DE" sz="1600" b="1" i="1" dirty="0">
                <a:solidFill>
                  <a:schemeClr val="tx1"/>
                </a:solidFill>
              </a:rPr>
              <a:t>relativ begrenzte Verfügbarkeit an „Rohstoff“</a:t>
            </a:r>
          </a:p>
        </p:txBody>
      </p:sp>
      <p:grpSp>
        <p:nvGrpSpPr>
          <p:cNvPr id="55" name="Group 54">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6" name="Straight Connector 55">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Titel 1">
            <a:extLst>
              <a:ext uri="{FF2B5EF4-FFF2-40B4-BE49-F238E27FC236}">
                <a16:creationId xmlns:a16="http://schemas.microsoft.com/office/drawing/2014/main" id="{2DB4DF67-0C04-48D0-B94A-6BD6573CBDD9}"/>
              </a:ext>
            </a:extLst>
          </p:cNvPr>
          <p:cNvSpPr>
            <a:spLocks noGrp="1"/>
          </p:cNvSpPr>
          <p:nvPr>
            <p:ph type="title"/>
          </p:nvPr>
        </p:nvSpPr>
        <p:spPr>
          <a:xfrm>
            <a:off x="4644276" y="4698346"/>
            <a:ext cx="5627258" cy="1507067"/>
          </a:xfrm>
        </p:spPr>
        <p:txBody>
          <a:bodyPr vert="horz" lIns="91440" tIns="45720" rIns="91440" bIns="45720" rtlCol="0">
            <a:normAutofit/>
          </a:bodyPr>
          <a:lstStyle/>
          <a:p>
            <a:pPr lvl="0"/>
            <a:r>
              <a:rPr lang="en-US" b="1" dirty="0" err="1"/>
              <a:t>Biomasse</a:t>
            </a:r>
            <a:endParaRPr lang="en-US" dirty="0"/>
          </a:p>
        </p:txBody>
      </p:sp>
      <p:sp>
        <p:nvSpPr>
          <p:cNvPr id="19" name="Textfeld 18">
            <a:extLst>
              <a:ext uri="{FF2B5EF4-FFF2-40B4-BE49-F238E27FC236}">
                <a16:creationId xmlns:a16="http://schemas.microsoft.com/office/drawing/2014/main" id="{D0293003-2729-4A95-BAE8-081FE388AFD1}"/>
              </a:ext>
            </a:extLst>
          </p:cNvPr>
          <p:cNvSpPr txBox="1"/>
          <p:nvPr/>
        </p:nvSpPr>
        <p:spPr>
          <a:xfrm>
            <a:off x="4658686" y="5687726"/>
            <a:ext cx="1439818" cy="369332"/>
          </a:xfrm>
          <a:prstGeom prst="rect">
            <a:avLst/>
          </a:prstGeom>
          <a:noFill/>
        </p:spPr>
        <p:txBody>
          <a:bodyPr wrap="none" rtlCol="0">
            <a:spAutoFit/>
          </a:bodyPr>
          <a:lstStyle/>
          <a:p>
            <a:pPr>
              <a:spcAft>
                <a:spcPts val="600"/>
              </a:spcAft>
            </a:pPr>
            <a:r>
              <a:rPr lang="de-CH" dirty="0"/>
              <a:t>erneuerbar</a:t>
            </a:r>
          </a:p>
        </p:txBody>
      </p:sp>
      <p:pic>
        <p:nvPicPr>
          <p:cNvPr id="5" name="Grafik 4" descr="Ein Bild, das Text enthält.&#10;&#10;Automatisch generierte Beschreibung">
            <a:extLst>
              <a:ext uri="{FF2B5EF4-FFF2-40B4-BE49-F238E27FC236}">
                <a16:creationId xmlns:a16="http://schemas.microsoft.com/office/drawing/2014/main" id="{90DD6B5C-5F3E-4496-A345-1C509B72C9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74352" y="819175"/>
            <a:ext cx="3534827" cy="4791049"/>
          </a:xfrm>
          <a:prstGeom prst="rect">
            <a:avLst/>
          </a:prstGeom>
        </p:spPr>
      </p:pic>
      <p:pic>
        <p:nvPicPr>
          <p:cNvPr id="20" name="Grafik 19">
            <a:extLst>
              <a:ext uri="{FF2B5EF4-FFF2-40B4-BE49-F238E27FC236}">
                <a16:creationId xmlns:a16="http://schemas.microsoft.com/office/drawing/2014/main" id="{A6570AEB-9A23-4F34-8993-89E8465292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5964" y="171175"/>
            <a:ext cx="648000" cy="648000"/>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466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4644276" y="4698346"/>
            <a:ext cx="5627258" cy="1507067"/>
          </a:xfrm>
        </p:spPr>
        <p:txBody>
          <a:bodyPr vert="horz" lIns="91440" tIns="45720" rIns="91440" bIns="45720" rtlCol="0">
            <a:normAutofit/>
          </a:bodyPr>
          <a:lstStyle/>
          <a:p>
            <a:pPr lvl="0"/>
            <a:r>
              <a:rPr lang="en-US" b="1" dirty="0" err="1"/>
              <a:t>Atomkraft</a:t>
            </a:r>
            <a:endParaRPr lang="en-US" dirty="0"/>
          </a:p>
        </p:txBody>
      </p:sp>
      <p:sp>
        <p:nvSpPr>
          <p:cNvPr id="100"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C0D4B6E1-499F-4899-A4A6-0701AE135EB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a:xfrm>
            <a:off x="922111" y="652587"/>
            <a:ext cx="3285540" cy="2329288"/>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6" name="Grafik 5">
            <a:extLst>
              <a:ext uri="{FF2B5EF4-FFF2-40B4-BE49-F238E27FC236}">
                <a16:creationId xmlns:a16="http://schemas.microsoft.com/office/drawing/2014/main" id="{DDBA1E34-498A-4B6F-888D-CDA3610790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6944" y="3258499"/>
            <a:ext cx="3276000" cy="2513652"/>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727027" y="1162762"/>
            <a:ext cx="6863392" cy="3936636"/>
          </a:xfrm>
        </p:spPr>
        <p:txBody>
          <a:bodyPr>
            <a:noAutofit/>
          </a:bodyPr>
          <a:lstStyle/>
          <a:p>
            <a:pPr marL="0" indent="0">
              <a:lnSpc>
                <a:spcPct val="90000"/>
              </a:lnSpc>
              <a:buNone/>
            </a:pPr>
            <a:r>
              <a:rPr lang="de-DE" sz="1600" b="1" dirty="0">
                <a:solidFill>
                  <a:schemeClr val="tx1"/>
                </a:solidFill>
              </a:rPr>
              <a:t>Im Reaktor von </a:t>
            </a:r>
            <a:r>
              <a:rPr lang="de-DE" sz="1600" b="1" dirty="0">
                <a:solidFill>
                  <a:srgbClr val="FFFF00"/>
                </a:solidFill>
              </a:rPr>
              <a:t>Kernkraftwerken</a:t>
            </a:r>
            <a:r>
              <a:rPr lang="de-DE" sz="1600" b="1" dirty="0">
                <a:solidFill>
                  <a:schemeClr val="tx1"/>
                </a:solidFill>
              </a:rPr>
              <a:t> werden Uran-Atomkerne in den </a:t>
            </a:r>
            <a:r>
              <a:rPr lang="de-DE" sz="1600" b="1" dirty="0">
                <a:solidFill>
                  <a:srgbClr val="FFFF00"/>
                </a:solidFill>
              </a:rPr>
              <a:t>Brennelementen</a:t>
            </a:r>
            <a:r>
              <a:rPr lang="de-DE" sz="1600" b="1" dirty="0">
                <a:solidFill>
                  <a:schemeClr val="tx1"/>
                </a:solidFill>
              </a:rPr>
              <a:t> gespalten. Die bei der Kernspaltung freigesetzte Energie </a:t>
            </a:r>
            <a:r>
              <a:rPr lang="de-DE" sz="1600" b="1" dirty="0">
                <a:solidFill>
                  <a:srgbClr val="FFFF00"/>
                </a:solidFill>
              </a:rPr>
              <a:t>erhitzt Wasser</a:t>
            </a:r>
            <a:r>
              <a:rPr lang="de-DE" sz="1600" b="1" dirty="0">
                <a:solidFill>
                  <a:schemeClr val="tx1"/>
                </a:solidFill>
              </a:rPr>
              <a:t>. Der dabei entstehende </a:t>
            </a:r>
            <a:r>
              <a:rPr lang="de-DE" sz="1600" b="1" dirty="0">
                <a:solidFill>
                  <a:srgbClr val="FFFF00"/>
                </a:solidFill>
              </a:rPr>
              <a:t>Wasserdampf</a:t>
            </a:r>
            <a:r>
              <a:rPr lang="de-DE" sz="1600" b="1" dirty="0">
                <a:solidFill>
                  <a:schemeClr val="tx1"/>
                </a:solidFill>
              </a:rPr>
              <a:t> treibt </a:t>
            </a:r>
            <a:r>
              <a:rPr lang="de-DE" sz="1600" b="1" dirty="0">
                <a:solidFill>
                  <a:srgbClr val="FFFF00"/>
                </a:solidFill>
              </a:rPr>
              <a:t>Turbinen</a:t>
            </a:r>
            <a:r>
              <a:rPr lang="de-DE" sz="1600" b="1" dirty="0">
                <a:solidFill>
                  <a:schemeClr val="tx1"/>
                </a:solidFill>
              </a:rPr>
              <a:t> an, die über einen </a:t>
            </a:r>
            <a:r>
              <a:rPr lang="de-DE" sz="1600" b="1" dirty="0">
                <a:solidFill>
                  <a:srgbClr val="FFFF00"/>
                </a:solidFill>
              </a:rPr>
              <a:t>Generator</a:t>
            </a:r>
            <a:r>
              <a:rPr lang="de-DE" sz="1600" b="1" dirty="0">
                <a:solidFill>
                  <a:schemeClr val="tx1"/>
                </a:solidFill>
              </a:rPr>
              <a:t> elektrischen Strom produzieren.</a:t>
            </a:r>
          </a:p>
          <a:p>
            <a:pPr marL="0" indent="0">
              <a:lnSpc>
                <a:spcPct val="90000"/>
              </a:lnSpc>
              <a:buNone/>
            </a:pPr>
            <a:r>
              <a:rPr lang="de-DE" sz="1600" b="1" dirty="0">
                <a:solidFill>
                  <a:srgbClr val="FFFF00"/>
                </a:solidFill>
              </a:rPr>
              <a:t>Die Lebensdauer von Brennelementen </a:t>
            </a:r>
            <a:r>
              <a:rPr lang="de-DE" sz="1600" b="1" dirty="0">
                <a:solidFill>
                  <a:schemeClr val="tx1"/>
                </a:solidFill>
              </a:rPr>
              <a:t>liegt bei vier bis sechs Jahren. Danach </a:t>
            </a:r>
            <a:r>
              <a:rPr lang="de-DE" sz="1600" b="1" dirty="0">
                <a:solidFill>
                  <a:srgbClr val="FFFF00"/>
                </a:solidFill>
              </a:rPr>
              <a:t>strahlen</a:t>
            </a:r>
            <a:r>
              <a:rPr lang="de-DE" sz="1600" b="1" dirty="0">
                <a:solidFill>
                  <a:schemeClr val="tx1"/>
                </a:solidFill>
              </a:rPr>
              <a:t> sie noch immer sehr stark, was für Mensch und Umwelt bei </a:t>
            </a:r>
            <a:r>
              <a:rPr lang="de-DE" sz="1600" b="1" dirty="0" err="1">
                <a:solidFill>
                  <a:schemeClr val="tx1"/>
                </a:solidFill>
              </a:rPr>
              <a:t>unsachgemässem</a:t>
            </a:r>
            <a:r>
              <a:rPr lang="de-DE" sz="1600" b="1" dirty="0">
                <a:solidFill>
                  <a:schemeClr val="tx1"/>
                </a:solidFill>
              </a:rPr>
              <a:t> Umgang höchst gefährlich sein kann.</a:t>
            </a:r>
          </a:p>
          <a:p>
            <a:pPr marL="0" indent="0">
              <a:lnSpc>
                <a:spcPct val="90000"/>
              </a:lnSpc>
              <a:buNone/>
            </a:pPr>
            <a:r>
              <a:rPr lang="de-DE" sz="1600" b="1" dirty="0">
                <a:solidFill>
                  <a:schemeClr val="tx1"/>
                </a:solidFill>
              </a:rPr>
              <a:t>Die sicherste Lösung für die </a:t>
            </a:r>
            <a:r>
              <a:rPr lang="de-DE" sz="1600" b="1" dirty="0">
                <a:solidFill>
                  <a:srgbClr val="FFFF00"/>
                </a:solidFill>
              </a:rPr>
              <a:t>Entsorgung radioaktiver Abfälle </a:t>
            </a:r>
            <a:r>
              <a:rPr lang="de-DE" sz="1600" b="1" dirty="0">
                <a:solidFill>
                  <a:schemeClr val="tx1"/>
                </a:solidFill>
              </a:rPr>
              <a:t>ist nach heutigem Kenntnisstand die </a:t>
            </a:r>
            <a:r>
              <a:rPr lang="de-DE" sz="1600" b="1" dirty="0">
                <a:solidFill>
                  <a:srgbClr val="FFFF00"/>
                </a:solidFill>
              </a:rPr>
              <a:t>Einlagerung</a:t>
            </a:r>
            <a:r>
              <a:rPr lang="de-DE" sz="1600" b="1" dirty="0">
                <a:solidFill>
                  <a:schemeClr val="tx1"/>
                </a:solidFill>
              </a:rPr>
              <a:t> in unterirdische Gesteinsschichten. </a:t>
            </a:r>
          </a:p>
          <a:p>
            <a:pPr marL="0" indent="0">
              <a:lnSpc>
                <a:spcPct val="90000"/>
              </a:lnSpc>
              <a:buNone/>
            </a:pPr>
            <a:r>
              <a:rPr lang="de-DE" sz="1600" b="1" dirty="0">
                <a:solidFill>
                  <a:schemeClr val="tx1"/>
                </a:solidFill>
              </a:rPr>
              <a:t>Vor dem Einlagern in einem geologischen </a:t>
            </a:r>
            <a:r>
              <a:rPr lang="de-DE" sz="1600" b="1" dirty="0">
                <a:solidFill>
                  <a:srgbClr val="FFFF00"/>
                </a:solidFill>
              </a:rPr>
              <a:t>Tiefenlager</a:t>
            </a:r>
            <a:r>
              <a:rPr lang="de-DE" sz="1600" b="1" dirty="0">
                <a:solidFill>
                  <a:schemeClr val="tx1"/>
                </a:solidFill>
              </a:rPr>
              <a:t> müssen die Abfälle über Jahrzehnte in einem </a:t>
            </a:r>
            <a:r>
              <a:rPr lang="de-DE" sz="1600" b="1" dirty="0">
                <a:solidFill>
                  <a:srgbClr val="FFFF00"/>
                </a:solidFill>
              </a:rPr>
              <a:t>Zwischenlager</a:t>
            </a:r>
            <a:r>
              <a:rPr lang="de-DE" sz="1600" b="1" dirty="0">
                <a:solidFill>
                  <a:schemeClr val="tx1"/>
                </a:solidFill>
              </a:rPr>
              <a:t> abgekühlt werden.</a:t>
            </a:r>
          </a:p>
          <a:p>
            <a:pPr marL="0" indent="0">
              <a:lnSpc>
                <a:spcPct val="90000"/>
              </a:lnSpc>
              <a:buNone/>
            </a:pPr>
            <a:endParaRPr lang="de-DE" sz="1600" b="1" dirty="0">
              <a:solidFill>
                <a:schemeClr val="tx1"/>
              </a:solidFill>
            </a:endParaRPr>
          </a:p>
        </p:txBody>
      </p:sp>
      <p:grpSp>
        <p:nvGrpSpPr>
          <p:cNvPr id="102" name="Group 101">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3" name="Straight Connector 102">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feld 1">
            <a:extLst>
              <a:ext uri="{FF2B5EF4-FFF2-40B4-BE49-F238E27FC236}">
                <a16:creationId xmlns:a16="http://schemas.microsoft.com/office/drawing/2014/main" id="{221936C9-ADFD-429C-9050-9A6786AFE952}"/>
              </a:ext>
            </a:extLst>
          </p:cNvPr>
          <p:cNvSpPr txBox="1"/>
          <p:nvPr/>
        </p:nvSpPr>
        <p:spPr>
          <a:xfrm>
            <a:off x="4658686" y="5687726"/>
            <a:ext cx="2090637" cy="369332"/>
          </a:xfrm>
          <a:prstGeom prst="rect">
            <a:avLst/>
          </a:prstGeom>
          <a:noFill/>
        </p:spPr>
        <p:txBody>
          <a:bodyPr wrap="none" rtlCol="0">
            <a:spAutoFit/>
          </a:bodyPr>
          <a:lstStyle/>
          <a:p>
            <a:pPr>
              <a:spcAft>
                <a:spcPts val="600"/>
              </a:spcAft>
            </a:pPr>
            <a:r>
              <a:rPr lang="de-CH" dirty="0"/>
              <a:t>Nicht erneuerbar</a:t>
            </a:r>
          </a:p>
        </p:txBody>
      </p:sp>
      <p:pic>
        <p:nvPicPr>
          <p:cNvPr id="17" name="Grafik 16">
            <a:extLst>
              <a:ext uri="{FF2B5EF4-FFF2-40B4-BE49-F238E27FC236}">
                <a16:creationId xmlns:a16="http://schemas.microsoft.com/office/drawing/2014/main" id="{FB452650-D6F2-495A-93EA-59B16C96312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15964" y="178452"/>
            <a:ext cx="648000" cy="633445"/>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4" name="Textfeld 3">
            <a:extLst>
              <a:ext uri="{FF2B5EF4-FFF2-40B4-BE49-F238E27FC236}">
                <a16:creationId xmlns:a16="http://schemas.microsoft.com/office/drawing/2014/main" id="{5245310D-25D3-43FC-882F-B68E4195A226}"/>
              </a:ext>
            </a:extLst>
          </p:cNvPr>
          <p:cNvSpPr txBox="1"/>
          <p:nvPr/>
        </p:nvSpPr>
        <p:spPr>
          <a:xfrm>
            <a:off x="4727027" y="589431"/>
            <a:ext cx="875561" cy="707886"/>
          </a:xfrm>
          <a:prstGeom prst="rect">
            <a:avLst/>
          </a:prstGeom>
          <a:noFill/>
        </p:spPr>
        <p:txBody>
          <a:bodyPr wrap="none" rtlCol="0">
            <a:spAutoFit/>
          </a:bodyPr>
          <a:lstStyle/>
          <a:p>
            <a:r>
              <a:rPr lang="de-DE" sz="2000" b="1" dirty="0">
                <a:solidFill>
                  <a:srgbClr val="FFFF00"/>
                </a:solidFill>
              </a:rPr>
              <a:t>URAN</a:t>
            </a:r>
          </a:p>
          <a:p>
            <a:endParaRPr lang="de-CH" sz="2000" dirty="0"/>
          </a:p>
        </p:txBody>
      </p:sp>
    </p:spTree>
    <p:extLst>
      <p:ext uri="{BB962C8B-B14F-4D97-AF65-F5344CB8AC3E}">
        <p14:creationId xmlns:p14="http://schemas.microsoft.com/office/powerpoint/2010/main" val="305554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n 2" title="Wie funktionieren Atomkraftwerke? ￢ﾗﾏ Gehe auf SIMPLECLUB.DE/GO &amp; werde #EinserSchￃﾼler">
            <a:hlinkClick r:id="" action="ppaction://media"/>
            <a:extLst>
              <a:ext uri="{FF2B5EF4-FFF2-40B4-BE49-F238E27FC236}">
                <a16:creationId xmlns:a16="http://schemas.microsoft.com/office/drawing/2014/main" id="{D47DF21F-504D-49E3-9599-342586A79B53}"/>
              </a:ext>
            </a:extLst>
          </p:cNvPr>
          <p:cNvPicPr>
            <a:picLocks noRot="1" noChangeAspect="1"/>
          </p:cNvPicPr>
          <p:nvPr>
            <a:videoFile r:link="rId1"/>
          </p:nvPr>
        </p:nvPicPr>
        <p:blipFill>
          <a:blip r:embed="rId4"/>
          <a:stretch>
            <a:fillRect/>
          </a:stretch>
        </p:blipFill>
        <p:spPr>
          <a:xfrm>
            <a:off x="706056" y="1592263"/>
            <a:ext cx="6984642" cy="392886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außen, Licht, Fabrik, Gebäude enthält.&#10;&#10;Automatisch generierte Beschreibung">
            <a:extLst>
              <a:ext uri="{FF2B5EF4-FFF2-40B4-BE49-F238E27FC236}">
                <a16:creationId xmlns:a16="http://schemas.microsoft.com/office/drawing/2014/main" id="{A207323D-E703-435C-BB1A-572481FAB47F}"/>
              </a:ext>
            </a:extLst>
          </p:cNvPr>
          <p:cNvPicPr>
            <a:picLocks noChangeAspect="1"/>
          </p:cNvPicPr>
          <p:nvPr/>
        </p:nvPicPr>
        <p:blipFill rotWithShape="1">
          <a:blip r:embed="rId5"/>
          <a:srcRect t="16310"/>
          <a:stretch/>
        </p:blipFill>
        <p:spPr>
          <a:xfrm flipH="1">
            <a:off x="0" y="1"/>
            <a:ext cx="12192000" cy="6858000"/>
          </a:xfrm>
          <a:prstGeom prst="rect">
            <a:avLst/>
          </a:prstGeom>
        </p:spPr>
      </p:pic>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603189" y="58363"/>
            <a:ext cx="4987383" cy="1507067"/>
          </a:xfrm>
        </p:spPr>
        <p:txBody>
          <a:bodyPr vert="horz" lIns="91440" tIns="45720" rIns="91440" bIns="45720" rtlCol="0">
            <a:normAutofit/>
          </a:bodyPr>
          <a:lstStyle/>
          <a:p>
            <a:pPr lvl="0"/>
            <a:r>
              <a:rPr lang="en-US" b="1" dirty="0"/>
              <a:t>ATOMKRAFT</a:t>
            </a:r>
            <a:endParaRPr lang="en-US" dirty="0"/>
          </a:p>
        </p:txBody>
      </p:sp>
      <p:sp>
        <p:nvSpPr>
          <p:cNvPr id="21" name="Textfeld 20">
            <a:extLst>
              <a:ext uri="{FF2B5EF4-FFF2-40B4-BE49-F238E27FC236}">
                <a16:creationId xmlns:a16="http://schemas.microsoft.com/office/drawing/2014/main" id="{8AE7289D-570E-44B3-9286-64D516BFAD79}"/>
              </a:ext>
            </a:extLst>
          </p:cNvPr>
          <p:cNvSpPr txBox="1"/>
          <p:nvPr/>
        </p:nvSpPr>
        <p:spPr>
          <a:xfrm>
            <a:off x="8396754" y="5405707"/>
            <a:ext cx="3987702" cy="1154162"/>
          </a:xfrm>
          <a:prstGeom prst="rect">
            <a:avLst/>
          </a:prstGeom>
          <a:noFill/>
        </p:spPr>
        <p:txBody>
          <a:bodyPr wrap="square" rtlCol="0">
            <a:spAutoFit/>
          </a:bodyPr>
          <a:lstStyle/>
          <a:p>
            <a:pPr>
              <a:spcAft>
                <a:spcPts val="600"/>
              </a:spcAft>
            </a:pPr>
            <a:r>
              <a:rPr lang="de-CH" sz="3200" b="1" dirty="0"/>
              <a:t>Strom </a:t>
            </a:r>
          </a:p>
          <a:p>
            <a:pPr>
              <a:spcAft>
                <a:spcPts val="600"/>
              </a:spcAft>
            </a:pPr>
            <a:r>
              <a:rPr lang="de-CH" sz="3200" b="1" dirty="0"/>
              <a:t>aus dem Reaktor</a:t>
            </a:r>
          </a:p>
        </p:txBody>
      </p:sp>
      <p:pic>
        <p:nvPicPr>
          <p:cNvPr id="6" name="Grafik 5">
            <a:extLst>
              <a:ext uri="{FF2B5EF4-FFF2-40B4-BE49-F238E27FC236}">
                <a16:creationId xmlns:a16="http://schemas.microsoft.com/office/drawing/2014/main" id="{38B1C1E3-B3DC-4C3E-9FBC-4B3AEEA7FE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15964" y="178452"/>
            <a:ext cx="648000" cy="633445"/>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9824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1">
            <a:extLst>
              <a:ext uri="{FF2B5EF4-FFF2-40B4-BE49-F238E27FC236}">
                <a16:creationId xmlns:a16="http://schemas.microsoft.com/office/drawing/2014/main" id="{F500C70B-DA46-43AA-9E33-A760E566D452}"/>
              </a:ext>
            </a:extLst>
          </p:cNvPr>
          <p:cNvSpPr>
            <a:spLocks noGrp="1"/>
          </p:cNvSpPr>
          <p:nvPr>
            <p:ph type="title"/>
          </p:nvPr>
        </p:nvSpPr>
        <p:spPr>
          <a:xfrm>
            <a:off x="7652307" y="1199091"/>
            <a:ext cx="3939149" cy="1507067"/>
          </a:xfrm>
        </p:spPr>
        <p:txBody>
          <a:bodyPr vert="horz" lIns="91440" tIns="45720" rIns="91440" bIns="45720" rtlCol="0" anchor="ctr">
            <a:normAutofit/>
          </a:bodyPr>
          <a:lstStyle/>
          <a:p>
            <a:pPr lvl="0" algn="r"/>
            <a:r>
              <a:rPr lang="en-US" b="1" dirty="0" err="1"/>
              <a:t>EnergieTRÄGER</a:t>
            </a:r>
            <a:endParaRPr lang="en-US" dirty="0"/>
          </a:p>
        </p:txBody>
      </p:sp>
      <p:pic>
        <p:nvPicPr>
          <p:cNvPr id="6" name="Grafik 5">
            <a:extLst>
              <a:ext uri="{FF2B5EF4-FFF2-40B4-BE49-F238E27FC236}">
                <a16:creationId xmlns:a16="http://schemas.microsoft.com/office/drawing/2014/main" id="{8C213432-BFD5-48BF-9E0C-2EFA5509970E}"/>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791241" y="402800"/>
            <a:ext cx="6752975" cy="3342723"/>
          </a:xfrm>
          <a:prstGeom prst="rect">
            <a:avLst/>
          </a:prstGeom>
          <a:effectLst>
            <a:innerShdw blurRad="57150" dist="38100" dir="14460000">
              <a:prstClr val="black">
                <a:alpha val="70000"/>
              </a:prstClr>
            </a:innerShdw>
          </a:effectLst>
        </p:spPr>
      </p:pic>
      <p:sp>
        <p:nvSpPr>
          <p:cNvPr id="2" name="Textfeld 1">
            <a:extLst>
              <a:ext uri="{FF2B5EF4-FFF2-40B4-BE49-F238E27FC236}">
                <a16:creationId xmlns:a16="http://schemas.microsoft.com/office/drawing/2014/main" id="{8E5EFEAB-DA4E-492E-9FB6-872AC701B82B}"/>
              </a:ext>
            </a:extLst>
          </p:cNvPr>
          <p:cNvSpPr txBox="1"/>
          <p:nvPr/>
        </p:nvSpPr>
        <p:spPr>
          <a:xfrm>
            <a:off x="710556" y="3824654"/>
            <a:ext cx="11232593" cy="2863017"/>
          </a:xfrm>
          <a:prstGeom prst="rect">
            <a:avLst/>
          </a:prstGeom>
        </p:spPr>
        <p:txBody>
          <a:bodyPr vert="horz" lIns="91440" tIns="45720" rIns="91440" bIns="45720" rtlCol="0" anchor="ctr">
            <a:normAutofit/>
          </a:bodyPr>
          <a:lstStyle/>
          <a:p>
            <a:pPr marL="285750" indent="-285750">
              <a:lnSpc>
                <a:spcPct val="90000"/>
              </a:lnSpc>
              <a:spcBef>
                <a:spcPct val="20000"/>
              </a:spcBef>
              <a:spcAft>
                <a:spcPts val="600"/>
              </a:spcAft>
              <a:buClr>
                <a:schemeClr val="tx1"/>
              </a:buClr>
              <a:buSzPct val="120000"/>
              <a:buFont typeface="Wingdings" panose="05000000000000000000" pitchFamily="2" charset="2"/>
              <a:buChar char="Ø"/>
            </a:pPr>
            <a:r>
              <a:rPr lang="en-US" dirty="0" err="1">
                <a:latin typeface="Calibri" panose="020F0502020204030204" pitchFamily="34" charset="0"/>
                <a:cs typeface="Calibri" panose="020F0502020204030204" pitchFamily="34" charset="0"/>
              </a:rPr>
              <a:t>Natürlich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vorkommende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Energieträger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wie</a:t>
            </a:r>
            <a:r>
              <a:rPr lang="en-US" dirty="0">
                <a:latin typeface="Calibri" panose="020F0502020204030204" pitchFamily="34" charset="0"/>
                <a:cs typeface="Calibri" panose="020F0502020204030204" pitchFamily="34" charset="0"/>
              </a:rPr>
              <a:t> Wasser, Wind </a:t>
            </a:r>
            <a:r>
              <a:rPr lang="en-US" dirty="0" err="1">
                <a:latin typeface="Calibri" panose="020F0502020204030204" pitchFamily="34" charset="0"/>
                <a:cs typeface="Calibri" panose="020F0502020204030204" pitchFamily="34" charset="0"/>
              </a:rPr>
              <a:t>oder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Erdöl</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nennt</a:t>
            </a:r>
            <a:r>
              <a:rPr lang="en-US" dirty="0">
                <a:latin typeface="Calibri" panose="020F0502020204030204" pitchFamily="34" charset="0"/>
                <a:cs typeface="Calibri" panose="020F0502020204030204" pitchFamily="34" charset="0"/>
              </a:rPr>
              <a:t> man </a:t>
            </a:r>
            <a:r>
              <a:rPr lang="en-US" b="1" dirty="0" err="1">
                <a:solidFill>
                  <a:srgbClr val="FFFF00"/>
                </a:solidFill>
                <a:latin typeface="Calibri" panose="020F0502020204030204" pitchFamily="34" charset="0"/>
                <a:cs typeface="Calibri" panose="020F0502020204030204" pitchFamily="34" charset="0"/>
              </a:rPr>
              <a:t>Primärenergie</a:t>
            </a:r>
            <a:r>
              <a:rPr lang="en-US" dirty="0">
                <a:solidFill>
                  <a:srgbClr val="FFFF00"/>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Sie </a:t>
            </a:r>
            <a:r>
              <a:rPr lang="en-US" dirty="0" err="1">
                <a:latin typeface="Calibri" panose="020F0502020204030204" pitchFamily="34" charset="0"/>
                <a:cs typeface="Calibri" panose="020F0502020204030204" pitchFamily="34" charset="0"/>
              </a:rPr>
              <a:t>ist</a:t>
            </a:r>
            <a:r>
              <a:rPr lang="en-US" dirty="0">
                <a:latin typeface="Calibri" panose="020F0502020204030204" pitchFamily="34" charset="0"/>
                <a:cs typeface="Calibri" panose="020F0502020204030204" pitchFamily="34" charset="0"/>
              </a:rPr>
              <a:t> in </a:t>
            </a:r>
            <a:r>
              <a:rPr lang="en-US" dirty="0" err="1">
                <a:latin typeface="Calibri" panose="020F0502020204030204" pitchFamily="34" charset="0"/>
                <a:cs typeface="Calibri" panose="020F0502020204030204" pitchFamily="34" charset="0"/>
              </a:rPr>
              <a:t>zwei</a:t>
            </a:r>
            <a:r>
              <a:rPr lang="en-US" dirty="0">
                <a:latin typeface="Calibri" panose="020F0502020204030204" pitchFamily="34" charset="0"/>
                <a:cs typeface="Calibri" panose="020F0502020204030204" pitchFamily="34" charset="0"/>
              </a:rPr>
              <a:t> Gruppen </a:t>
            </a:r>
            <a:r>
              <a:rPr lang="en-US" dirty="0" err="1">
                <a:latin typeface="Calibri" panose="020F0502020204030204" pitchFamily="34" charset="0"/>
                <a:cs typeface="Calibri" panose="020F0502020204030204" pitchFamily="34" charset="0"/>
              </a:rPr>
              <a:t>unterteilt</a:t>
            </a:r>
            <a:r>
              <a:rPr lang="en-US" dirty="0">
                <a:latin typeface="Calibri" panose="020F0502020204030204" pitchFamily="34" charset="0"/>
                <a:cs typeface="Calibri" panose="020F0502020204030204" pitchFamily="34" charset="0"/>
              </a:rPr>
              <a:t>: </a:t>
            </a:r>
            <a:r>
              <a:rPr lang="en-US" b="1" dirty="0" err="1">
                <a:solidFill>
                  <a:srgbClr val="FFFF00"/>
                </a:solidFill>
                <a:latin typeface="Calibri" panose="020F0502020204030204" pitchFamily="34" charset="0"/>
                <a:cs typeface="Calibri" panose="020F0502020204030204" pitchFamily="34" charset="0"/>
              </a:rPr>
              <a:t>erneuerbare</a:t>
            </a:r>
            <a:r>
              <a:rPr lang="en-US" b="1" dirty="0">
                <a:solidFill>
                  <a:srgbClr val="FFFF00"/>
                </a:solidFill>
                <a:latin typeface="Calibri" panose="020F0502020204030204" pitchFamily="34" charset="0"/>
                <a:cs typeface="Calibri" panose="020F0502020204030204" pitchFamily="34" charset="0"/>
              </a:rPr>
              <a:t> und </a:t>
            </a:r>
            <a:r>
              <a:rPr lang="en-US" b="1" dirty="0" err="1">
                <a:solidFill>
                  <a:srgbClr val="FFFF00"/>
                </a:solidFill>
                <a:latin typeface="Calibri" panose="020F0502020204030204" pitchFamily="34" charset="0"/>
                <a:cs typeface="Calibri" panose="020F0502020204030204" pitchFamily="34" charset="0"/>
              </a:rPr>
              <a:t>nicht</a:t>
            </a:r>
            <a:r>
              <a:rPr lang="en-US" b="1" dirty="0">
                <a:solidFill>
                  <a:srgbClr val="FFFF00"/>
                </a:solidFill>
                <a:latin typeface="Calibri" panose="020F0502020204030204" pitchFamily="34" charset="0"/>
                <a:cs typeface="Calibri" panose="020F0502020204030204" pitchFamily="34" charset="0"/>
              </a:rPr>
              <a:t> </a:t>
            </a:r>
            <a:r>
              <a:rPr lang="en-US" b="1" dirty="0" err="1">
                <a:solidFill>
                  <a:srgbClr val="FFFF00"/>
                </a:solidFill>
                <a:latin typeface="Calibri" panose="020F0502020204030204" pitchFamily="34" charset="0"/>
                <a:cs typeface="Calibri" panose="020F0502020204030204" pitchFamily="34" charset="0"/>
              </a:rPr>
              <a:t>erneuerbare</a:t>
            </a:r>
            <a:r>
              <a:rPr lang="en-US" b="1" dirty="0">
                <a:solidFill>
                  <a:srgbClr val="FFFF00"/>
                </a:solidFill>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Energieträger</a:t>
            </a:r>
            <a:r>
              <a:rPr lang="en-US" dirty="0">
                <a:latin typeface="Calibri" panose="020F0502020204030204" pitchFamily="34" charset="0"/>
                <a:cs typeface="Calibri" panose="020F0502020204030204" pitchFamily="34" charset="0"/>
              </a:rPr>
              <a:t>.</a:t>
            </a:r>
          </a:p>
          <a:p>
            <a:pPr marL="285750" indent="-285750">
              <a:lnSpc>
                <a:spcPct val="90000"/>
              </a:lnSpc>
              <a:spcBef>
                <a:spcPct val="20000"/>
              </a:spcBef>
              <a:spcAft>
                <a:spcPts val="600"/>
              </a:spcAft>
              <a:buClr>
                <a:schemeClr val="tx1"/>
              </a:buClr>
              <a:buSzPct val="120000"/>
              <a:buFont typeface="Wingdings" panose="05000000000000000000" pitchFamily="2" charset="2"/>
              <a:buChar char="Ø"/>
            </a:pPr>
            <a:r>
              <a:rPr lang="en-US" dirty="0" err="1">
                <a:latin typeface="Calibri" panose="020F0502020204030204" pitchFamily="34" charset="0"/>
                <a:cs typeface="Calibri" panose="020F0502020204030204" pitchFamily="34" charset="0"/>
              </a:rPr>
              <a:t>Wird</a:t>
            </a:r>
            <a:r>
              <a:rPr lang="en-US" dirty="0">
                <a:latin typeface="Calibri" panose="020F0502020204030204" pitchFamily="34" charset="0"/>
                <a:cs typeface="Calibri" panose="020F0502020204030204" pitchFamily="34" charset="0"/>
              </a:rPr>
              <a:t> </a:t>
            </a:r>
            <a:r>
              <a:rPr lang="en-US" b="1" dirty="0" err="1">
                <a:solidFill>
                  <a:srgbClr val="FFFF00"/>
                </a:solidFill>
                <a:latin typeface="Calibri" panose="020F0502020204030204" pitchFamily="34" charset="0"/>
                <a:cs typeface="Calibri" panose="020F0502020204030204" pitchFamily="34" charset="0"/>
              </a:rPr>
              <a:t>Primärenergie</a:t>
            </a:r>
            <a:r>
              <a:rPr lang="en-US" b="1" dirty="0">
                <a:solidFill>
                  <a:srgbClr val="FFFF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a:t>
            </a:r>
            <a:r>
              <a:rPr lang="en-US" dirty="0" err="1">
                <a:latin typeface="Calibri" panose="020F0502020204030204" pitchFamily="34" charset="0"/>
                <a:cs typeface="Calibri" panose="020F0502020204030204" pitchFamily="34" charset="0"/>
              </a:rPr>
              <a:t>einem</a:t>
            </a:r>
            <a:r>
              <a:rPr lang="en-US" dirty="0">
                <a:latin typeface="Calibri" panose="020F0502020204030204" pitchFamily="34" charset="0"/>
                <a:cs typeface="Calibri" panose="020F0502020204030204" pitchFamily="34" charset="0"/>
              </a:rPr>
              <a:t> Kraftwerk </a:t>
            </a:r>
            <a:r>
              <a:rPr lang="en-US" dirty="0" err="1">
                <a:latin typeface="Calibri" panose="020F0502020204030204" pitchFamily="34" charset="0"/>
                <a:cs typeface="Calibri" panose="020F0502020204030204" pitchFamily="34" charset="0"/>
              </a:rPr>
              <a:t>oder</a:t>
            </a:r>
            <a:r>
              <a:rPr lang="en-US" dirty="0">
                <a:latin typeface="Calibri" panose="020F0502020204030204" pitchFamily="34" charset="0"/>
                <a:cs typeface="Calibri" panose="020F0502020204030204" pitchFamily="34" charset="0"/>
              </a:rPr>
              <a:t> in </a:t>
            </a:r>
            <a:r>
              <a:rPr lang="en-US" dirty="0" err="1">
                <a:latin typeface="Calibri" panose="020F0502020204030204" pitchFamily="34" charset="0"/>
                <a:cs typeface="Calibri" panose="020F0502020204030204" pitchFamily="34" charset="0"/>
              </a:rPr>
              <a:t>einer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anderen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technischen</a:t>
            </a:r>
            <a:r>
              <a:rPr lang="en-US" dirty="0">
                <a:latin typeface="Calibri" panose="020F0502020204030204" pitchFamily="34" charset="0"/>
                <a:cs typeface="Calibri" panose="020F0502020204030204" pitchFamily="34" charset="0"/>
              </a:rPr>
              <a:t> Anlage in </a:t>
            </a:r>
            <a:r>
              <a:rPr lang="en-US" dirty="0" err="1">
                <a:latin typeface="Calibri" panose="020F0502020204030204" pitchFamily="34" charset="0"/>
                <a:cs typeface="Calibri" panose="020F0502020204030204" pitchFamily="34" charset="0"/>
              </a:rPr>
              <a:t>eine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andere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Energieform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umgewandelt</a:t>
            </a:r>
            <a:r>
              <a:rPr lang="en-US" dirty="0">
                <a:latin typeface="Calibri" panose="020F0502020204030204" pitchFamily="34" charset="0"/>
                <a:cs typeface="Calibri" panose="020F0502020204030204" pitchFamily="34" charset="0"/>
              </a:rPr>
              <a:t>, auf </a:t>
            </a:r>
            <a:r>
              <a:rPr lang="en-US" dirty="0" err="1">
                <a:latin typeface="Calibri" panose="020F0502020204030204" pitchFamily="34" charset="0"/>
                <a:cs typeface="Calibri" panose="020F0502020204030204" pitchFamily="34" charset="0"/>
              </a:rPr>
              <a:t>einen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anderen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Energieträger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übertragen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oder</a:t>
            </a:r>
            <a:r>
              <a:rPr lang="en-US" dirty="0">
                <a:latin typeface="Calibri" panose="020F0502020204030204" pitchFamily="34" charset="0"/>
                <a:cs typeface="Calibri" panose="020F0502020204030204" pitchFamily="34" charset="0"/>
              </a:rPr>
              <a:t> in </a:t>
            </a:r>
            <a:r>
              <a:rPr lang="en-US" dirty="0" err="1">
                <a:latin typeface="Calibri" panose="020F0502020204030204" pitchFamily="34" charset="0"/>
                <a:cs typeface="Calibri" panose="020F0502020204030204" pitchFamily="34" charset="0"/>
              </a:rPr>
              <a:t>einer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Raffinerie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aufbereitet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wird</a:t>
            </a:r>
            <a:r>
              <a:rPr lang="en-US" dirty="0">
                <a:latin typeface="Calibri" panose="020F0502020204030204" pitchFamily="34" charset="0"/>
                <a:cs typeface="Calibri" panose="020F0502020204030204" pitchFamily="34" charset="0"/>
              </a:rPr>
              <a:t> das </a:t>
            </a:r>
            <a:r>
              <a:rPr lang="en-US" dirty="0" err="1">
                <a:latin typeface="Calibri" panose="020F0502020204030204" pitchFamily="34" charset="0"/>
                <a:cs typeface="Calibri" panose="020F0502020204030204" pitchFamily="34" charset="0"/>
              </a:rPr>
              <a:t>Produkt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als</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Sekundärenergie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oder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Endenergie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bezeichnet</a:t>
            </a:r>
            <a:r>
              <a:rPr lang="en-US" dirty="0">
                <a:latin typeface="Calibri" panose="020F0502020204030204" pitchFamily="34" charset="0"/>
                <a:cs typeface="Calibri" panose="020F0502020204030204" pitchFamily="34" charset="0"/>
              </a:rPr>
              <a:t>. Dies </a:t>
            </a:r>
            <a:r>
              <a:rPr lang="en-US" dirty="0" err="1">
                <a:latin typeface="Calibri" panose="020F0502020204030204" pitchFamily="34" charset="0"/>
                <a:cs typeface="Calibri" panose="020F0502020204030204" pitchFamily="34" charset="0"/>
              </a:rPr>
              <a:t>sind</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Elektrizität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Brennstoffe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respektive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Wärmeträger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oder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Treibstoffe</a:t>
            </a:r>
            <a:r>
              <a:rPr lang="en-US" dirty="0">
                <a:latin typeface="Calibri" panose="020F0502020204030204" pitchFamily="34" charset="0"/>
                <a:cs typeface="Calibri" panose="020F0502020204030204" pitchFamily="34" charset="0"/>
              </a:rPr>
              <a:t>.</a:t>
            </a:r>
          </a:p>
          <a:p>
            <a:pPr marL="285750" indent="-285750">
              <a:lnSpc>
                <a:spcPct val="90000"/>
              </a:lnSpc>
              <a:spcBef>
                <a:spcPct val="20000"/>
              </a:spcBef>
              <a:spcAft>
                <a:spcPts val="600"/>
              </a:spcAft>
              <a:buClr>
                <a:schemeClr val="tx1"/>
              </a:buClr>
              <a:buSzPct val="120000"/>
              <a:buFont typeface="Wingdings" panose="05000000000000000000" pitchFamily="2" charset="2"/>
              <a:buChar char="Ø"/>
            </a:pPr>
            <a:r>
              <a:rPr lang="en-US" b="1" dirty="0" err="1">
                <a:solidFill>
                  <a:srgbClr val="FFFF00"/>
                </a:solidFill>
                <a:latin typeface="Calibri" panose="020F0502020204030204" pitchFamily="34" charset="0"/>
                <a:cs typeface="Calibri" panose="020F0502020204030204" pitchFamily="34" charset="0"/>
              </a:rPr>
              <a:t>Sekundärenergie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wird</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vom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Kunden</a:t>
            </a:r>
            <a:r>
              <a:rPr lang="en-US" dirty="0">
                <a:latin typeface="Calibri" panose="020F0502020204030204" pitchFamily="34" charset="0"/>
                <a:cs typeface="Calibri" panose="020F0502020204030204" pitchFamily="34" charset="0"/>
              </a:rPr>
              <a:t> in </a:t>
            </a:r>
            <a:r>
              <a:rPr lang="en-US" dirty="0" err="1">
                <a:latin typeface="Calibri" panose="020F0502020204030204" pitchFamily="34" charset="0"/>
                <a:cs typeface="Calibri" panose="020F0502020204030204" pitchFamily="34" charset="0"/>
              </a:rPr>
              <a:t>entsprechenden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Geräten</a:t>
            </a:r>
            <a:r>
              <a:rPr lang="en-US" dirty="0">
                <a:latin typeface="Calibri" panose="020F0502020204030204" pitchFamily="34" charset="0"/>
                <a:cs typeface="Calibri" panose="020F0502020204030204" pitchFamily="34" charset="0"/>
              </a:rPr>
              <a:t> und </a:t>
            </a:r>
            <a:r>
              <a:rPr lang="en-US" dirty="0" err="1">
                <a:latin typeface="Calibri" panose="020F0502020204030204" pitchFamily="34" charset="0"/>
                <a:cs typeface="Calibri" panose="020F0502020204030204" pitchFamily="34" charset="0"/>
              </a:rPr>
              <a:t>Maschinen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wie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zum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Beispiel</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Heizung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Waschmaschine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oder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Automotor</a:t>
            </a:r>
            <a:r>
              <a:rPr lang="en-US" dirty="0">
                <a:latin typeface="Calibri" panose="020F0502020204030204" pitchFamily="34" charset="0"/>
                <a:cs typeface="Calibri" panose="020F0502020204030204" pitchFamily="34" charset="0"/>
              </a:rPr>
              <a:t>, in </a:t>
            </a:r>
            <a:r>
              <a:rPr lang="en-US" dirty="0" err="1">
                <a:latin typeface="Calibri" panose="020F0502020204030204" pitchFamily="34" charset="0"/>
                <a:cs typeface="Calibri" panose="020F0502020204030204" pitchFamily="34" charset="0"/>
              </a:rPr>
              <a:t>Nutzenergie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umgewandelt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Heizungswärme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Bewegungsenergie</a:t>
            </a:r>
            <a:r>
              <a:rPr lang="en-US" dirty="0">
                <a:latin typeface="Calibri" panose="020F0502020204030204" pitchFamily="34" charset="0"/>
                <a:cs typeface="Calibri" panose="020F0502020204030204" pitchFamily="34" charset="0"/>
              </a:rPr>
              <a:t> der </a:t>
            </a:r>
            <a:r>
              <a:rPr lang="en-US" dirty="0" err="1">
                <a:latin typeface="Calibri" panose="020F0502020204030204" pitchFamily="34" charset="0"/>
                <a:cs typeface="Calibri" panose="020F0502020204030204" pitchFamily="34" charset="0"/>
              </a:rPr>
              <a:t>Waschmaschine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oder</a:t>
            </a:r>
            <a:r>
              <a:rPr lang="en-US" dirty="0">
                <a:latin typeface="Calibri" panose="020F0502020204030204" pitchFamily="34" charset="0"/>
                <a:cs typeface="Calibri" panose="020F0502020204030204" pitchFamily="34" charset="0"/>
              </a:rPr>
              <a:t> des Autos).</a:t>
            </a:r>
          </a:p>
        </p:txBody>
      </p:sp>
      <p:pic>
        <p:nvPicPr>
          <p:cNvPr id="14" name="Grafik 13">
            <a:extLst>
              <a:ext uri="{FF2B5EF4-FFF2-40B4-BE49-F238E27FC236}">
                <a16:creationId xmlns:a16="http://schemas.microsoft.com/office/drawing/2014/main" id="{93D4EA75-E44B-4480-A4E0-100236109A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315964" y="244639"/>
            <a:ext cx="648000" cy="640474"/>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01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a:extLst>
              <a:ext uri="{FF2B5EF4-FFF2-40B4-BE49-F238E27FC236}">
                <a16:creationId xmlns:a16="http://schemas.microsoft.com/office/drawing/2014/main" id="{62DFE52D-F250-4A42-9189-AE27BCCDE7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0558" y="787257"/>
            <a:ext cx="3337560" cy="2497810"/>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4" name="Grafik 3">
            <a:extLst>
              <a:ext uri="{FF2B5EF4-FFF2-40B4-BE49-F238E27FC236}">
                <a16:creationId xmlns:a16="http://schemas.microsoft.com/office/drawing/2014/main" id="{E97B2C7B-8CBC-462E-8302-548B1EF37B4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0558" y="3467100"/>
            <a:ext cx="3337560" cy="2258725"/>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661860" y="1285875"/>
            <a:ext cx="6161471" cy="3115510"/>
          </a:xfrm>
        </p:spPr>
        <p:txBody>
          <a:bodyPr>
            <a:noAutofit/>
          </a:bodyPr>
          <a:lstStyle/>
          <a:p>
            <a:pPr marL="0" lvl="0" indent="0">
              <a:lnSpc>
                <a:spcPct val="90000"/>
              </a:lnSpc>
              <a:buNone/>
            </a:pPr>
            <a:r>
              <a:rPr lang="de-CH" b="1" dirty="0">
                <a:solidFill>
                  <a:srgbClr val="FFFF00"/>
                </a:solidFill>
              </a:rPr>
              <a:t>Vorteile dieser Art von Energiegewinnung</a:t>
            </a:r>
          </a:p>
          <a:p>
            <a:pPr lvl="1">
              <a:lnSpc>
                <a:spcPct val="90000"/>
              </a:lnSpc>
            </a:pPr>
            <a:r>
              <a:rPr lang="de-DE" sz="1600" b="1" i="1" dirty="0" err="1">
                <a:solidFill>
                  <a:schemeClr val="tx1"/>
                </a:solidFill>
              </a:rPr>
              <a:t>grosse</a:t>
            </a:r>
            <a:r>
              <a:rPr lang="de-DE" sz="1600" b="1" i="1" dirty="0">
                <a:solidFill>
                  <a:schemeClr val="tx1"/>
                </a:solidFill>
              </a:rPr>
              <a:t> Stromproduktion möglich</a:t>
            </a:r>
          </a:p>
          <a:p>
            <a:pPr lvl="1">
              <a:lnSpc>
                <a:spcPct val="90000"/>
              </a:lnSpc>
            </a:pPr>
            <a:r>
              <a:rPr lang="de-DE" sz="1600" b="1" i="1" dirty="0">
                <a:solidFill>
                  <a:schemeClr val="tx1"/>
                </a:solidFill>
              </a:rPr>
              <a:t>geringer Rohstoffbedarf</a:t>
            </a:r>
          </a:p>
          <a:p>
            <a:pPr lvl="1">
              <a:lnSpc>
                <a:spcPct val="90000"/>
              </a:lnSpc>
            </a:pPr>
            <a:r>
              <a:rPr lang="de-DE" sz="1600" b="1" i="1" dirty="0">
                <a:solidFill>
                  <a:schemeClr val="tx1"/>
                </a:solidFill>
              </a:rPr>
              <a:t>geringer CO2-Ausstoss</a:t>
            </a:r>
          </a:p>
          <a:p>
            <a:pPr marL="457200" lvl="1" indent="0">
              <a:lnSpc>
                <a:spcPct val="90000"/>
              </a:lnSpc>
              <a:buNone/>
            </a:pPr>
            <a:r>
              <a:rPr lang="de-CH" b="1" i="1" dirty="0">
                <a:solidFill>
                  <a:schemeClr val="tx1"/>
                </a:solidFill>
              </a:rPr>
              <a:t> </a:t>
            </a:r>
            <a:endParaRPr lang="de-CH" dirty="0">
              <a:solidFill>
                <a:schemeClr val="tx1"/>
              </a:solidFill>
            </a:endParaRPr>
          </a:p>
          <a:p>
            <a:pPr marL="0" lvl="0" indent="0">
              <a:lnSpc>
                <a:spcPct val="90000"/>
              </a:lnSpc>
              <a:buNone/>
            </a:pPr>
            <a:r>
              <a:rPr lang="de-CH" sz="1800" b="1" dirty="0">
                <a:solidFill>
                  <a:srgbClr val="FFFF00"/>
                </a:solidFill>
              </a:rPr>
              <a:t>Nachteile finden sich auch</a:t>
            </a:r>
          </a:p>
          <a:p>
            <a:pPr lvl="1">
              <a:lnSpc>
                <a:spcPct val="90000"/>
              </a:lnSpc>
            </a:pPr>
            <a:r>
              <a:rPr lang="de-DE" sz="1600" b="1" i="1" dirty="0">
                <a:solidFill>
                  <a:schemeClr val="tx1"/>
                </a:solidFill>
              </a:rPr>
              <a:t>endliche Ressource</a:t>
            </a:r>
          </a:p>
          <a:p>
            <a:pPr lvl="1">
              <a:lnSpc>
                <a:spcPct val="90000"/>
              </a:lnSpc>
            </a:pPr>
            <a:r>
              <a:rPr lang="de-DE" sz="1600" b="1" i="1" dirty="0">
                <a:solidFill>
                  <a:schemeClr val="tx1"/>
                </a:solidFill>
              </a:rPr>
              <a:t>Abhängigkeit vom Ausland</a:t>
            </a:r>
          </a:p>
          <a:p>
            <a:pPr lvl="1">
              <a:lnSpc>
                <a:spcPct val="90000"/>
              </a:lnSpc>
            </a:pPr>
            <a:r>
              <a:rPr lang="de-DE" sz="1600" b="1" i="1" dirty="0">
                <a:solidFill>
                  <a:schemeClr val="tx1"/>
                </a:solidFill>
              </a:rPr>
              <a:t>Naturzerstörung beim Abbau</a:t>
            </a:r>
          </a:p>
          <a:p>
            <a:pPr lvl="1">
              <a:lnSpc>
                <a:spcPct val="90000"/>
              </a:lnSpc>
            </a:pPr>
            <a:r>
              <a:rPr lang="de-DE" sz="1600" b="1" i="1" dirty="0">
                <a:solidFill>
                  <a:schemeClr val="tx1"/>
                </a:solidFill>
              </a:rPr>
              <a:t>aufwändige Aufbereitung der Brennstäbe</a:t>
            </a:r>
          </a:p>
          <a:p>
            <a:pPr lvl="1">
              <a:lnSpc>
                <a:spcPct val="90000"/>
              </a:lnSpc>
            </a:pPr>
            <a:r>
              <a:rPr lang="de-DE" sz="1600" b="1" i="1" dirty="0">
                <a:solidFill>
                  <a:schemeClr val="tx1"/>
                </a:solidFill>
              </a:rPr>
              <a:t>Lagerung der radioaktiven Abfälle noch nicht gelöst</a:t>
            </a:r>
          </a:p>
          <a:p>
            <a:pPr lvl="1">
              <a:lnSpc>
                <a:spcPct val="90000"/>
              </a:lnSpc>
            </a:pPr>
            <a:r>
              <a:rPr lang="de-DE" sz="1600" b="1" i="1" dirty="0">
                <a:solidFill>
                  <a:schemeClr val="tx1"/>
                </a:solidFill>
              </a:rPr>
              <a:t>Kernkraftwerk: hochkomplexe Anlage</a:t>
            </a:r>
          </a:p>
        </p:txBody>
      </p:sp>
      <p:grpSp>
        <p:nvGrpSpPr>
          <p:cNvPr id="55" name="Group 54">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6" name="Straight Connector 55">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Titel 1">
            <a:extLst>
              <a:ext uri="{FF2B5EF4-FFF2-40B4-BE49-F238E27FC236}">
                <a16:creationId xmlns:a16="http://schemas.microsoft.com/office/drawing/2014/main" id="{2DB4DF67-0C04-48D0-B94A-6BD6573CBDD9}"/>
              </a:ext>
            </a:extLst>
          </p:cNvPr>
          <p:cNvSpPr>
            <a:spLocks noGrp="1"/>
          </p:cNvSpPr>
          <p:nvPr>
            <p:ph type="title"/>
          </p:nvPr>
        </p:nvSpPr>
        <p:spPr>
          <a:xfrm>
            <a:off x="4644276" y="4698346"/>
            <a:ext cx="5627258" cy="1507067"/>
          </a:xfrm>
        </p:spPr>
        <p:txBody>
          <a:bodyPr vert="horz" lIns="91440" tIns="45720" rIns="91440" bIns="45720" rtlCol="0">
            <a:normAutofit/>
          </a:bodyPr>
          <a:lstStyle/>
          <a:p>
            <a:pPr lvl="0"/>
            <a:r>
              <a:rPr lang="en-US" b="1" dirty="0" err="1"/>
              <a:t>Atomkraft</a:t>
            </a:r>
            <a:endParaRPr lang="en-US" dirty="0"/>
          </a:p>
        </p:txBody>
      </p:sp>
      <p:sp>
        <p:nvSpPr>
          <p:cNvPr id="19" name="Textfeld 18">
            <a:extLst>
              <a:ext uri="{FF2B5EF4-FFF2-40B4-BE49-F238E27FC236}">
                <a16:creationId xmlns:a16="http://schemas.microsoft.com/office/drawing/2014/main" id="{D0293003-2729-4A95-BAE8-081FE388AFD1}"/>
              </a:ext>
            </a:extLst>
          </p:cNvPr>
          <p:cNvSpPr txBox="1"/>
          <p:nvPr/>
        </p:nvSpPr>
        <p:spPr>
          <a:xfrm>
            <a:off x="4658686" y="5687726"/>
            <a:ext cx="2090637" cy="369332"/>
          </a:xfrm>
          <a:prstGeom prst="rect">
            <a:avLst/>
          </a:prstGeom>
          <a:noFill/>
        </p:spPr>
        <p:txBody>
          <a:bodyPr wrap="none" rtlCol="0">
            <a:spAutoFit/>
          </a:bodyPr>
          <a:lstStyle/>
          <a:p>
            <a:pPr>
              <a:spcAft>
                <a:spcPts val="600"/>
              </a:spcAft>
            </a:pPr>
            <a:r>
              <a:rPr lang="de-CH" dirty="0"/>
              <a:t>Nicht erneuerbar</a:t>
            </a:r>
          </a:p>
        </p:txBody>
      </p:sp>
      <p:pic>
        <p:nvPicPr>
          <p:cNvPr id="22" name="Grafik 21">
            <a:extLst>
              <a:ext uri="{FF2B5EF4-FFF2-40B4-BE49-F238E27FC236}">
                <a16:creationId xmlns:a16="http://schemas.microsoft.com/office/drawing/2014/main" id="{64978442-F7EB-4C82-9439-017295EE39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5964" y="178452"/>
            <a:ext cx="648000" cy="633445"/>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6512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4644276" y="4698346"/>
            <a:ext cx="5627258" cy="1507067"/>
          </a:xfrm>
        </p:spPr>
        <p:txBody>
          <a:bodyPr vert="horz" lIns="91440" tIns="45720" rIns="91440" bIns="45720" rtlCol="0">
            <a:normAutofit/>
          </a:bodyPr>
          <a:lstStyle/>
          <a:p>
            <a:pPr lvl="0"/>
            <a:r>
              <a:rPr lang="en-US" b="1" dirty="0" err="1"/>
              <a:t>Fossile</a:t>
            </a:r>
            <a:r>
              <a:rPr lang="en-US" b="1" dirty="0"/>
              <a:t> </a:t>
            </a:r>
            <a:r>
              <a:rPr lang="en-US" b="1" dirty="0" err="1"/>
              <a:t>Brennstoffe</a:t>
            </a:r>
            <a:endParaRPr lang="en-US" dirty="0"/>
          </a:p>
        </p:txBody>
      </p:sp>
      <p:sp>
        <p:nvSpPr>
          <p:cNvPr id="100"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C0D4B6E1-499F-4899-A4A6-0701AE135E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44" y="798653"/>
            <a:ext cx="3285540" cy="2454137"/>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6" name="Grafik 5">
            <a:extLst>
              <a:ext uri="{FF2B5EF4-FFF2-40B4-BE49-F238E27FC236}">
                <a16:creationId xmlns:a16="http://schemas.microsoft.com/office/drawing/2014/main" id="{DDBA1E34-498A-4B6F-888D-CDA36107901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56944" y="3429001"/>
            <a:ext cx="3276000" cy="2302348"/>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690434" y="1077492"/>
            <a:ext cx="6863392" cy="4172229"/>
          </a:xfrm>
        </p:spPr>
        <p:txBody>
          <a:bodyPr>
            <a:noAutofit/>
          </a:bodyPr>
          <a:lstStyle/>
          <a:p>
            <a:pPr marL="0" indent="0">
              <a:lnSpc>
                <a:spcPct val="90000"/>
              </a:lnSpc>
              <a:buNone/>
            </a:pPr>
            <a:r>
              <a:rPr lang="de-DE" sz="1600" b="1" dirty="0">
                <a:solidFill>
                  <a:schemeClr val="tx1"/>
                </a:solidFill>
              </a:rPr>
              <a:t>Erdöl wird </a:t>
            </a:r>
            <a:r>
              <a:rPr lang="de-DE" sz="1600" b="1" dirty="0">
                <a:solidFill>
                  <a:srgbClr val="FFFF00"/>
                </a:solidFill>
              </a:rPr>
              <a:t>aus </a:t>
            </a:r>
            <a:r>
              <a:rPr lang="de-DE" sz="1600" b="1" dirty="0" err="1">
                <a:solidFill>
                  <a:srgbClr val="FFFF00"/>
                </a:solidFill>
              </a:rPr>
              <a:t>grosser</a:t>
            </a:r>
            <a:r>
              <a:rPr lang="de-DE" sz="1600" b="1" dirty="0">
                <a:solidFill>
                  <a:srgbClr val="FFFF00"/>
                </a:solidFill>
              </a:rPr>
              <a:t> Tiefe </a:t>
            </a:r>
            <a:r>
              <a:rPr lang="de-DE" sz="1600" b="1" dirty="0">
                <a:solidFill>
                  <a:schemeClr val="tx1"/>
                </a:solidFill>
              </a:rPr>
              <a:t>gefördert. Das gewonnene </a:t>
            </a:r>
            <a:r>
              <a:rPr lang="de-DE" sz="1600" b="1" dirty="0">
                <a:solidFill>
                  <a:srgbClr val="FFFF00"/>
                </a:solidFill>
              </a:rPr>
              <a:t>Rohöl</a:t>
            </a:r>
            <a:r>
              <a:rPr lang="de-DE" sz="1600" b="1" dirty="0">
                <a:solidFill>
                  <a:schemeClr val="tx1"/>
                </a:solidFill>
              </a:rPr>
              <a:t> wird in </a:t>
            </a:r>
            <a:r>
              <a:rPr lang="de-DE" sz="1600" b="1" dirty="0">
                <a:solidFill>
                  <a:srgbClr val="FFFF00"/>
                </a:solidFill>
              </a:rPr>
              <a:t>Raffinieren</a:t>
            </a:r>
            <a:r>
              <a:rPr lang="de-DE" sz="1600" b="1" dirty="0">
                <a:solidFill>
                  <a:schemeClr val="tx1"/>
                </a:solidFill>
              </a:rPr>
              <a:t> aufbereitet und zu </a:t>
            </a:r>
            <a:r>
              <a:rPr lang="de-DE" sz="1600" b="1" dirty="0">
                <a:solidFill>
                  <a:srgbClr val="FFFF00"/>
                </a:solidFill>
              </a:rPr>
              <a:t>Heizöl und Treibstoffen </a:t>
            </a:r>
            <a:r>
              <a:rPr lang="de-DE" sz="1600" b="1" dirty="0">
                <a:solidFill>
                  <a:schemeClr val="tx1"/>
                </a:solidFill>
              </a:rPr>
              <a:t>(Benzin, Diesel, Kerosin) verarbeitet. In </a:t>
            </a:r>
            <a:r>
              <a:rPr lang="de-DE" sz="1600" b="1" dirty="0">
                <a:solidFill>
                  <a:srgbClr val="FFFF00"/>
                </a:solidFill>
              </a:rPr>
              <a:t>Wärme-Kraft-Kopplungsanlagen</a:t>
            </a:r>
            <a:r>
              <a:rPr lang="de-DE" sz="1600" b="1" dirty="0">
                <a:solidFill>
                  <a:schemeClr val="tx1"/>
                </a:solidFill>
              </a:rPr>
              <a:t> (WKK) wird treibt es Motoren an, um Strom und Wärme zu produzieren. Der </a:t>
            </a:r>
            <a:r>
              <a:rPr lang="de-DE" sz="1600" b="1" dirty="0">
                <a:solidFill>
                  <a:srgbClr val="FFFF00"/>
                </a:solidFill>
              </a:rPr>
              <a:t>Motor ist mit einem Generator </a:t>
            </a:r>
            <a:r>
              <a:rPr lang="de-DE" sz="1600" b="1" dirty="0">
                <a:solidFill>
                  <a:schemeClr val="tx1"/>
                </a:solidFill>
              </a:rPr>
              <a:t>gekoppelt, der Strom erzeugt. Mit der Abwärme des Motors und der Abgase wird Heizwasser erwärmt</a:t>
            </a:r>
            <a:r>
              <a:rPr lang="de-DE" sz="1600" b="1" dirty="0">
                <a:solidFill>
                  <a:srgbClr val="FFFF00"/>
                </a:solidFill>
              </a:rPr>
              <a:t>. </a:t>
            </a:r>
            <a:r>
              <a:rPr lang="de-DE" sz="1600" b="1" dirty="0">
                <a:solidFill>
                  <a:schemeClr val="tx1"/>
                </a:solidFill>
              </a:rPr>
              <a:t>Kleine WKK-Anlagen werden auch </a:t>
            </a:r>
            <a:r>
              <a:rPr lang="de-DE" sz="1600" b="1" dirty="0">
                <a:solidFill>
                  <a:srgbClr val="FFFF00"/>
                </a:solidFill>
              </a:rPr>
              <a:t>Blockheizkraftwerke</a:t>
            </a:r>
            <a:r>
              <a:rPr lang="de-DE" sz="1600" b="1" dirty="0">
                <a:solidFill>
                  <a:schemeClr val="tx1"/>
                </a:solidFill>
              </a:rPr>
              <a:t> genannt. </a:t>
            </a:r>
          </a:p>
          <a:p>
            <a:pPr marL="0" indent="0">
              <a:lnSpc>
                <a:spcPct val="90000"/>
              </a:lnSpc>
              <a:buNone/>
            </a:pPr>
            <a:endParaRPr lang="de-DE" sz="700" b="1" dirty="0">
              <a:solidFill>
                <a:schemeClr val="tx1"/>
              </a:solidFill>
            </a:endParaRPr>
          </a:p>
          <a:p>
            <a:pPr marL="0" indent="0">
              <a:lnSpc>
                <a:spcPct val="90000"/>
              </a:lnSpc>
              <a:buNone/>
            </a:pPr>
            <a:r>
              <a:rPr lang="de-DE" b="1" dirty="0">
                <a:solidFill>
                  <a:srgbClr val="FFFF00"/>
                </a:solidFill>
              </a:rPr>
              <a:t>Erdgas</a:t>
            </a:r>
          </a:p>
          <a:p>
            <a:pPr marL="0" indent="0">
              <a:lnSpc>
                <a:spcPct val="90000"/>
              </a:lnSpc>
              <a:buNone/>
            </a:pPr>
            <a:r>
              <a:rPr lang="de-DE" sz="1600" b="1" dirty="0">
                <a:solidFill>
                  <a:schemeClr val="tx1"/>
                </a:solidFill>
              </a:rPr>
              <a:t>Das brennbare, </a:t>
            </a:r>
            <a:r>
              <a:rPr lang="de-DE" sz="1600" b="1" dirty="0">
                <a:solidFill>
                  <a:srgbClr val="FFFF00"/>
                </a:solidFill>
              </a:rPr>
              <a:t>natürlich entstandene Gasgemisch</a:t>
            </a:r>
            <a:r>
              <a:rPr lang="de-DE" sz="1600" b="1" dirty="0">
                <a:solidFill>
                  <a:schemeClr val="tx1"/>
                </a:solidFill>
              </a:rPr>
              <a:t>, das in unterirdischen Lagerstätten vorkommt, tritt häufig zusammen </a:t>
            </a:r>
            <a:r>
              <a:rPr lang="de-DE" sz="1600" b="1" dirty="0">
                <a:solidFill>
                  <a:srgbClr val="FFFF00"/>
                </a:solidFill>
              </a:rPr>
              <a:t>mit Erdöl </a:t>
            </a:r>
            <a:r>
              <a:rPr lang="de-DE" sz="1600" b="1" dirty="0">
                <a:solidFill>
                  <a:schemeClr val="tx1"/>
                </a:solidFill>
              </a:rPr>
              <a:t>auf, da es auf ähnliche Weise entsteht. Es besteht hauptsächlich aus hochentzündlichem </a:t>
            </a:r>
            <a:r>
              <a:rPr lang="de-DE" sz="1600" b="1" dirty="0">
                <a:solidFill>
                  <a:srgbClr val="FFFF00"/>
                </a:solidFill>
              </a:rPr>
              <a:t>Methan</a:t>
            </a:r>
            <a:r>
              <a:rPr lang="de-DE" sz="1600" b="1" dirty="0">
                <a:solidFill>
                  <a:schemeClr val="tx1"/>
                </a:solidFill>
              </a:rPr>
              <a:t>. Erdgas dient hauptsächlich der </a:t>
            </a:r>
            <a:r>
              <a:rPr lang="de-DE" sz="1600" b="1" dirty="0">
                <a:solidFill>
                  <a:srgbClr val="FFFF00"/>
                </a:solidFill>
              </a:rPr>
              <a:t>Beheizung</a:t>
            </a:r>
            <a:r>
              <a:rPr lang="de-DE" sz="1600" b="1" dirty="0">
                <a:solidFill>
                  <a:schemeClr val="tx1"/>
                </a:solidFill>
              </a:rPr>
              <a:t> von Wohn- und Gewerberäumen, als </a:t>
            </a:r>
            <a:r>
              <a:rPr lang="de-DE" sz="1600" b="1" dirty="0">
                <a:solidFill>
                  <a:srgbClr val="FFFF00"/>
                </a:solidFill>
              </a:rPr>
              <a:t>Wärmelieferant</a:t>
            </a:r>
            <a:r>
              <a:rPr lang="de-DE" sz="1600" b="1" dirty="0">
                <a:solidFill>
                  <a:schemeClr val="tx1"/>
                </a:solidFill>
              </a:rPr>
              <a:t> in Gewerbe und Industrie, zur </a:t>
            </a:r>
            <a:r>
              <a:rPr lang="de-DE" sz="1600" b="1" dirty="0">
                <a:solidFill>
                  <a:srgbClr val="FFFF00"/>
                </a:solidFill>
              </a:rPr>
              <a:t>Stromerzeugung</a:t>
            </a:r>
            <a:r>
              <a:rPr lang="de-DE" sz="1600" b="1" dirty="0">
                <a:solidFill>
                  <a:schemeClr val="tx1"/>
                </a:solidFill>
              </a:rPr>
              <a:t> und als </a:t>
            </a:r>
            <a:r>
              <a:rPr lang="de-DE" sz="1600" b="1" dirty="0">
                <a:solidFill>
                  <a:srgbClr val="FFFF00"/>
                </a:solidFill>
              </a:rPr>
              <a:t>Treibstoff</a:t>
            </a:r>
            <a:r>
              <a:rPr lang="de-DE" sz="1600" b="1" dirty="0">
                <a:solidFill>
                  <a:schemeClr val="tx1"/>
                </a:solidFill>
              </a:rPr>
              <a:t> für Schiffe und Kraftfahrzeuge.</a:t>
            </a:r>
          </a:p>
          <a:p>
            <a:pPr marL="0" indent="0">
              <a:lnSpc>
                <a:spcPct val="90000"/>
              </a:lnSpc>
              <a:buNone/>
            </a:pPr>
            <a:endParaRPr lang="de-DE" sz="1600" b="1" dirty="0">
              <a:solidFill>
                <a:schemeClr val="tx1"/>
              </a:solidFill>
            </a:endParaRPr>
          </a:p>
        </p:txBody>
      </p:sp>
      <p:grpSp>
        <p:nvGrpSpPr>
          <p:cNvPr id="102" name="Group 101">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3" name="Straight Connector 102">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feld 1">
            <a:extLst>
              <a:ext uri="{FF2B5EF4-FFF2-40B4-BE49-F238E27FC236}">
                <a16:creationId xmlns:a16="http://schemas.microsoft.com/office/drawing/2014/main" id="{221936C9-ADFD-429C-9050-9A6786AFE952}"/>
              </a:ext>
            </a:extLst>
          </p:cNvPr>
          <p:cNvSpPr txBox="1"/>
          <p:nvPr/>
        </p:nvSpPr>
        <p:spPr>
          <a:xfrm>
            <a:off x="4658686" y="5687726"/>
            <a:ext cx="2090637" cy="369332"/>
          </a:xfrm>
          <a:prstGeom prst="rect">
            <a:avLst/>
          </a:prstGeom>
          <a:noFill/>
        </p:spPr>
        <p:txBody>
          <a:bodyPr wrap="none" rtlCol="0">
            <a:spAutoFit/>
          </a:bodyPr>
          <a:lstStyle/>
          <a:p>
            <a:pPr>
              <a:spcAft>
                <a:spcPts val="600"/>
              </a:spcAft>
            </a:pPr>
            <a:r>
              <a:rPr lang="de-CH" dirty="0"/>
              <a:t>Nicht erneuerbar</a:t>
            </a:r>
          </a:p>
        </p:txBody>
      </p:sp>
      <p:pic>
        <p:nvPicPr>
          <p:cNvPr id="17" name="Grafik 16">
            <a:extLst>
              <a:ext uri="{FF2B5EF4-FFF2-40B4-BE49-F238E27FC236}">
                <a16:creationId xmlns:a16="http://schemas.microsoft.com/office/drawing/2014/main" id="{FB452650-D6F2-495A-93EA-59B16C96312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389801" y="144464"/>
            <a:ext cx="648000" cy="510826"/>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7" name="Textfeld 6">
            <a:extLst>
              <a:ext uri="{FF2B5EF4-FFF2-40B4-BE49-F238E27FC236}">
                <a16:creationId xmlns:a16="http://schemas.microsoft.com/office/drawing/2014/main" id="{EAB224B8-ACBB-408E-B32A-62A5731DF1FD}"/>
              </a:ext>
            </a:extLst>
          </p:cNvPr>
          <p:cNvSpPr txBox="1"/>
          <p:nvPr/>
        </p:nvSpPr>
        <p:spPr>
          <a:xfrm>
            <a:off x="4690434" y="529027"/>
            <a:ext cx="793807" cy="400110"/>
          </a:xfrm>
          <a:prstGeom prst="rect">
            <a:avLst/>
          </a:prstGeom>
          <a:noFill/>
        </p:spPr>
        <p:txBody>
          <a:bodyPr wrap="none" rtlCol="0">
            <a:spAutoFit/>
          </a:bodyPr>
          <a:lstStyle/>
          <a:p>
            <a:r>
              <a:rPr lang="de-DE" sz="2000" b="1" dirty="0">
                <a:solidFill>
                  <a:srgbClr val="FFFF00"/>
                </a:solidFill>
              </a:rPr>
              <a:t>Erdöl</a:t>
            </a:r>
          </a:p>
        </p:txBody>
      </p:sp>
    </p:spTree>
    <p:extLst>
      <p:ext uri="{BB962C8B-B14F-4D97-AF65-F5344CB8AC3E}">
        <p14:creationId xmlns:p14="http://schemas.microsoft.com/office/powerpoint/2010/main" val="130511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n 2" title="Wie wird Erdￃﾶl gewonnen?  ￢ﾗﾏ Gehe auf SIMPLECLUB.DE/GO &amp; werde #EinserSchￃﾼler">
            <a:hlinkClick r:id="" action="ppaction://media"/>
            <a:extLst>
              <a:ext uri="{FF2B5EF4-FFF2-40B4-BE49-F238E27FC236}">
                <a16:creationId xmlns:a16="http://schemas.microsoft.com/office/drawing/2014/main" id="{5F7D386B-0D51-4D0B-A303-5F1FAA1234DF}"/>
              </a:ext>
            </a:extLst>
          </p:cNvPr>
          <p:cNvPicPr>
            <a:picLocks noRot="1" noChangeAspect="1"/>
          </p:cNvPicPr>
          <p:nvPr>
            <a:videoFile r:link="rId1"/>
          </p:nvPr>
        </p:nvPicPr>
        <p:blipFill>
          <a:blip r:embed="rId4"/>
          <a:stretch>
            <a:fillRect/>
          </a:stretch>
        </p:blipFill>
        <p:spPr>
          <a:xfrm>
            <a:off x="744638" y="2025901"/>
            <a:ext cx="6935687" cy="3901324"/>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Wasser, draußen, Boot, Schiff enthält.&#10;&#10;Automatisch generierte Beschreibung">
            <a:extLst>
              <a:ext uri="{FF2B5EF4-FFF2-40B4-BE49-F238E27FC236}">
                <a16:creationId xmlns:a16="http://schemas.microsoft.com/office/drawing/2014/main" id="{81E57CF3-D5E1-4CD0-9F48-F2354FFD35B3}"/>
              </a:ext>
            </a:extLst>
          </p:cNvPr>
          <p:cNvPicPr>
            <a:picLocks noChangeAspect="1"/>
          </p:cNvPicPr>
          <p:nvPr/>
        </p:nvPicPr>
        <p:blipFill rotWithShape="1">
          <a:blip r:embed="rId5"/>
          <a:srcRect t="10587" b="6611"/>
          <a:stretch/>
        </p:blipFill>
        <p:spPr>
          <a:xfrm>
            <a:off x="1" y="-1"/>
            <a:ext cx="12191999" cy="6858001"/>
          </a:xfrm>
          <a:prstGeom prst="rect">
            <a:avLst/>
          </a:prstGeom>
        </p:spPr>
      </p:pic>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626338" y="0"/>
            <a:ext cx="4987383" cy="1507067"/>
          </a:xfrm>
        </p:spPr>
        <p:txBody>
          <a:bodyPr vert="horz" lIns="91440" tIns="45720" rIns="91440" bIns="45720" rtlCol="0">
            <a:normAutofit/>
          </a:bodyPr>
          <a:lstStyle/>
          <a:p>
            <a:pPr lvl="0"/>
            <a:r>
              <a:rPr lang="en-US" b="1" dirty="0" err="1"/>
              <a:t>Fossile</a:t>
            </a:r>
            <a:r>
              <a:rPr lang="en-US" b="1" dirty="0"/>
              <a:t> </a:t>
            </a:r>
            <a:r>
              <a:rPr lang="en-US" b="1" dirty="0" err="1"/>
              <a:t>Brennstoffe</a:t>
            </a:r>
            <a:endParaRPr lang="en-US" dirty="0"/>
          </a:p>
        </p:txBody>
      </p:sp>
      <p:pic>
        <p:nvPicPr>
          <p:cNvPr id="17" name="Grafik 16">
            <a:extLst>
              <a:ext uri="{FF2B5EF4-FFF2-40B4-BE49-F238E27FC236}">
                <a16:creationId xmlns:a16="http://schemas.microsoft.com/office/drawing/2014/main" id="{FB452650-D6F2-495A-93EA-59B16C96312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389801" y="144464"/>
            <a:ext cx="648000" cy="510826"/>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21" name="Textfeld 20">
            <a:extLst>
              <a:ext uri="{FF2B5EF4-FFF2-40B4-BE49-F238E27FC236}">
                <a16:creationId xmlns:a16="http://schemas.microsoft.com/office/drawing/2014/main" id="{8AE7289D-570E-44B3-9286-64D516BFAD79}"/>
              </a:ext>
            </a:extLst>
          </p:cNvPr>
          <p:cNvSpPr txBox="1"/>
          <p:nvPr/>
        </p:nvSpPr>
        <p:spPr>
          <a:xfrm>
            <a:off x="7836061" y="2025901"/>
            <a:ext cx="3420436" cy="954107"/>
          </a:xfrm>
          <a:prstGeom prst="rect">
            <a:avLst/>
          </a:prstGeom>
          <a:noFill/>
        </p:spPr>
        <p:txBody>
          <a:bodyPr wrap="square" rtlCol="0">
            <a:spAutoFit/>
          </a:bodyPr>
          <a:lstStyle/>
          <a:p>
            <a:pPr>
              <a:spcAft>
                <a:spcPts val="600"/>
              </a:spcAft>
            </a:pPr>
            <a:r>
              <a:rPr lang="de-CH" sz="2800" b="1" dirty="0"/>
              <a:t>Gewinnen von Rohöl und Erdgas</a:t>
            </a:r>
          </a:p>
        </p:txBody>
      </p:sp>
    </p:spTree>
    <p:extLst>
      <p:ext uri="{BB962C8B-B14F-4D97-AF65-F5344CB8AC3E}">
        <p14:creationId xmlns:p14="http://schemas.microsoft.com/office/powerpoint/2010/main" val="32695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a:extLst>
              <a:ext uri="{FF2B5EF4-FFF2-40B4-BE49-F238E27FC236}">
                <a16:creationId xmlns:a16="http://schemas.microsoft.com/office/drawing/2014/main" id="{62DFE52D-F250-4A42-9189-AE27BCCDE7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0558" y="810229"/>
            <a:ext cx="3337560" cy="2474838"/>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4" name="Grafik 3">
            <a:extLst>
              <a:ext uri="{FF2B5EF4-FFF2-40B4-BE49-F238E27FC236}">
                <a16:creationId xmlns:a16="http://schemas.microsoft.com/office/drawing/2014/main" id="{E97B2C7B-8CBC-462E-8302-548B1EF37B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7190" y="3467101"/>
            <a:ext cx="3337560" cy="2320242"/>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661860" y="1285875"/>
            <a:ext cx="6447595" cy="3115510"/>
          </a:xfrm>
        </p:spPr>
        <p:txBody>
          <a:bodyPr>
            <a:noAutofit/>
          </a:bodyPr>
          <a:lstStyle/>
          <a:p>
            <a:pPr marL="0" lvl="0" indent="0">
              <a:lnSpc>
                <a:spcPct val="90000"/>
              </a:lnSpc>
              <a:buNone/>
            </a:pPr>
            <a:r>
              <a:rPr lang="de-CH" b="1" dirty="0">
                <a:solidFill>
                  <a:srgbClr val="FFFF00"/>
                </a:solidFill>
              </a:rPr>
              <a:t>Vorteile dieser Art von Energiegewinnung</a:t>
            </a:r>
          </a:p>
          <a:p>
            <a:pPr lvl="1">
              <a:lnSpc>
                <a:spcPct val="90000"/>
              </a:lnSpc>
            </a:pPr>
            <a:r>
              <a:rPr lang="de-DE" sz="1600" b="1" i="1" dirty="0">
                <a:solidFill>
                  <a:schemeClr val="tx1"/>
                </a:solidFill>
              </a:rPr>
              <a:t>sehr energiehaltig</a:t>
            </a:r>
          </a:p>
          <a:p>
            <a:pPr lvl="1">
              <a:lnSpc>
                <a:spcPct val="90000"/>
              </a:lnSpc>
            </a:pPr>
            <a:r>
              <a:rPr lang="de-DE" sz="1600" b="1" i="1" dirty="0">
                <a:solidFill>
                  <a:schemeClr val="tx1"/>
                </a:solidFill>
              </a:rPr>
              <a:t>weltweit eingespielte Prozesse</a:t>
            </a:r>
          </a:p>
          <a:p>
            <a:pPr lvl="1">
              <a:lnSpc>
                <a:spcPct val="90000"/>
              </a:lnSpc>
            </a:pPr>
            <a:r>
              <a:rPr lang="de-DE" sz="1600" b="1" i="1" dirty="0">
                <a:solidFill>
                  <a:schemeClr val="tx1"/>
                </a:solidFill>
              </a:rPr>
              <a:t>Vielseitige Anwendungen (Treibstoff bis Petrochemie)</a:t>
            </a:r>
          </a:p>
          <a:p>
            <a:pPr marL="457200" lvl="1" indent="0">
              <a:lnSpc>
                <a:spcPct val="90000"/>
              </a:lnSpc>
              <a:buNone/>
            </a:pPr>
            <a:r>
              <a:rPr lang="de-CH" b="1" i="1" dirty="0">
                <a:solidFill>
                  <a:schemeClr val="tx1"/>
                </a:solidFill>
              </a:rPr>
              <a:t> </a:t>
            </a:r>
            <a:endParaRPr lang="de-CH" dirty="0">
              <a:solidFill>
                <a:schemeClr val="tx1"/>
              </a:solidFill>
            </a:endParaRPr>
          </a:p>
          <a:p>
            <a:pPr marL="0" lvl="0" indent="0">
              <a:lnSpc>
                <a:spcPct val="90000"/>
              </a:lnSpc>
              <a:buNone/>
            </a:pPr>
            <a:r>
              <a:rPr lang="de-CH" sz="1800" b="1" dirty="0">
                <a:solidFill>
                  <a:srgbClr val="FFFF00"/>
                </a:solidFill>
              </a:rPr>
              <a:t>Nachteile finden sich auch</a:t>
            </a:r>
          </a:p>
          <a:p>
            <a:pPr lvl="1">
              <a:lnSpc>
                <a:spcPct val="90000"/>
              </a:lnSpc>
            </a:pPr>
            <a:r>
              <a:rPr lang="de-DE" sz="1600" b="1" i="1" dirty="0">
                <a:solidFill>
                  <a:schemeClr val="tx1"/>
                </a:solidFill>
              </a:rPr>
              <a:t>endliche Ressource</a:t>
            </a:r>
          </a:p>
          <a:p>
            <a:pPr lvl="1">
              <a:lnSpc>
                <a:spcPct val="90000"/>
              </a:lnSpc>
            </a:pPr>
            <a:r>
              <a:rPr lang="de-DE" sz="1600" b="1" i="1" dirty="0">
                <a:solidFill>
                  <a:schemeClr val="tx1"/>
                </a:solidFill>
              </a:rPr>
              <a:t>Verantwortlich für Treibhausgasen (CO</a:t>
            </a:r>
            <a:r>
              <a:rPr lang="de-DE" sz="1600" b="1" i="1" baseline="-25000" dirty="0">
                <a:solidFill>
                  <a:schemeClr val="tx1"/>
                </a:solidFill>
              </a:rPr>
              <a:t>2</a:t>
            </a:r>
            <a:r>
              <a:rPr lang="de-DE" sz="1600" b="1" i="1" dirty="0">
                <a:solidFill>
                  <a:schemeClr val="tx1"/>
                </a:solidFill>
              </a:rPr>
              <a:t>)</a:t>
            </a:r>
          </a:p>
          <a:p>
            <a:pPr lvl="1">
              <a:lnSpc>
                <a:spcPct val="90000"/>
              </a:lnSpc>
            </a:pPr>
            <a:r>
              <a:rPr lang="de-DE" sz="1600" b="1" i="1" dirty="0">
                <a:solidFill>
                  <a:schemeClr val="tx1"/>
                </a:solidFill>
              </a:rPr>
              <a:t>Abhängigkeit vom Ausland</a:t>
            </a:r>
          </a:p>
          <a:p>
            <a:pPr lvl="1">
              <a:lnSpc>
                <a:spcPct val="90000"/>
              </a:lnSpc>
            </a:pPr>
            <a:r>
              <a:rPr lang="de-DE" sz="1600" b="1" i="1" dirty="0">
                <a:solidFill>
                  <a:schemeClr val="tx1"/>
                </a:solidFill>
              </a:rPr>
              <a:t>Naturzerstörung beim Abbau</a:t>
            </a:r>
          </a:p>
          <a:p>
            <a:pPr lvl="1">
              <a:lnSpc>
                <a:spcPct val="90000"/>
              </a:lnSpc>
            </a:pPr>
            <a:r>
              <a:rPr lang="de-DE" sz="1600" b="1" i="1" dirty="0">
                <a:solidFill>
                  <a:schemeClr val="tx1"/>
                </a:solidFill>
              </a:rPr>
              <a:t>lange Transportwege</a:t>
            </a:r>
          </a:p>
          <a:p>
            <a:pPr lvl="1">
              <a:lnSpc>
                <a:spcPct val="90000"/>
              </a:lnSpc>
            </a:pPr>
            <a:r>
              <a:rPr lang="de-DE" sz="1600" b="1" i="1" dirty="0">
                <a:solidFill>
                  <a:schemeClr val="tx1"/>
                </a:solidFill>
              </a:rPr>
              <a:t>Gefahr von Tankerunfällen</a:t>
            </a:r>
          </a:p>
          <a:p>
            <a:pPr lvl="1">
              <a:lnSpc>
                <a:spcPct val="90000"/>
              </a:lnSpc>
            </a:pPr>
            <a:endParaRPr lang="de-DE" sz="1600" b="1" i="1" dirty="0">
              <a:solidFill>
                <a:schemeClr val="tx1"/>
              </a:solidFill>
            </a:endParaRPr>
          </a:p>
        </p:txBody>
      </p:sp>
      <p:grpSp>
        <p:nvGrpSpPr>
          <p:cNvPr id="55" name="Group 54">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6" name="Straight Connector 55">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Titel 1">
            <a:extLst>
              <a:ext uri="{FF2B5EF4-FFF2-40B4-BE49-F238E27FC236}">
                <a16:creationId xmlns:a16="http://schemas.microsoft.com/office/drawing/2014/main" id="{2DB4DF67-0C04-48D0-B94A-6BD6573CBDD9}"/>
              </a:ext>
            </a:extLst>
          </p:cNvPr>
          <p:cNvSpPr>
            <a:spLocks noGrp="1"/>
          </p:cNvSpPr>
          <p:nvPr>
            <p:ph type="title"/>
          </p:nvPr>
        </p:nvSpPr>
        <p:spPr>
          <a:xfrm>
            <a:off x="4644276" y="4698346"/>
            <a:ext cx="5627258" cy="1507067"/>
          </a:xfrm>
        </p:spPr>
        <p:txBody>
          <a:bodyPr vert="horz" lIns="91440" tIns="45720" rIns="91440" bIns="45720" rtlCol="0">
            <a:normAutofit/>
          </a:bodyPr>
          <a:lstStyle/>
          <a:p>
            <a:pPr lvl="0"/>
            <a:r>
              <a:rPr lang="en-US" b="1" dirty="0" err="1"/>
              <a:t>Fossile</a:t>
            </a:r>
            <a:r>
              <a:rPr lang="en-US" b="1" dirty="0"/>
              <a:t> </a:t>
            </a:r>
            <a:r>
              <a:rPr lang="en-US" b="1" dirty="0" err="1"/>
              <a:t>Brennstoffe</a:t>
            </a:r>
            <a:endParaRPr lang="en-US" dirty="0"/>
          </a:p>
        </p:txBody>
      </p:sp>
      <p:sp>
        <p:nvSpPr>
          <p:cNvPr id="19" name="Textfeld 18">
            <a:extLst>
              <a:ext uri="{FF2B5EF4-FFF2-40B4-BE49-F238E27FC236}">
                <a16:creationId xmlns:a16="http://schemas.microsoft.com/office/drawing/2014/main" id="{D0293003-2729-4A95-BAE8-081FE388AFD1}"/>
              </a:ext>
            </a:extLst>
          </p:cNvPr>
          <p:cNvSpPr txBox="1"/>
          <p:nvPr/>
        </p:nvSpPr>
        <p:spPr>
          <a:xfrm>
            <a:off x="4658686" y="5687726"/>
            <a:ext cx="2090637" cy="369332"/>
          </a:xfrm>
          <a:prstGeom prst="rect">
            <a:avLst/>
          </a:prstGeom>
          <a:noFill/>
        </p:spPr>
        <p:txBody>
          <a:bodyPr wrap="none" rtlCol="0">
            <a:spAutoFit/>
          </a:bodyPr>
          <a:lstStyle/>
          <a:p>
            <a:pPr>
              <a:spcAft>
                <a:spcPts val="600"/>
              </a:spcAft>
            </a:pPr>
            <a:r>
              <a:rPr lang="de-CH" dirty="0"/>
              <a:t>Nicht erneuerbar</a:t>
            </a:r>
          </a:p>
        </p:txBody>
      </p:sp>
      <p:pic>
        <p:nvPicPr>
          <p:cNvPr id="16" name="Grafik 15">
            <a:extLst>
              <a:ext uri="{FF2B5EF4-FFF2-40B4-BE49-F238E27FC236}">
                <a16:creationId xmlns:a16="http://schemas.microsoft.com/office/drawing/2014/main" id="{1FF2CD78-6630-47E3-B99C-D0C52D35DDC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389801" y="144464"/>
            <a:ext cx="648000" cy="510826"/>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4849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5F7305C-21B9-40A2-B0BB-C7FF619C4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79" y="1798894"/>
            <a:ext cx="4720006" cy="3101719"/>
          </a:xfrm>
          <a:prstGeom prst="rect">
            <a:avLst/>
          </a:prstGeom>
        </p:spPr>
      </p:pic>
    </p:spTree>
    <p:extLst>
      <p:ext uri="{BB962C8B-B14F-4D97-AF65-F5344CB8AC3E}">
        <p14:creationId xmlns:p14="http://schemas.microsoft.com/office/powerpoint/2010/main" val="13349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4589629" y="125411"/>
            <a:ext cx="6253792" cy="5943600"/>
          </a:xfrm>
        </p:spPr>
        <p:txBody>
          <a:bodyPr>
            <a:normAutofit/>
          </a:bodyPr>
          <a:lstStyle/>
          <a:p>
            <a:pPr marL="0" indent="0">
              <a:lnSpc>
                <a:spcPct val="90000"/>
              </a:lnSpc>
              <a:spcBef>
                <a:spcPts val="600"/>
              </a:spcBef>
              <a:spcAft>
                <a:spcPts val="900"/>
              </a:spcAft>
              <a:buNone/>
            </a:pPr>
            <a:r>
              <a:rPr lang="de-DE" sz="2800" b="1" dirty="0">
                <a:solidFill>
                  <a:srgbClr val="FFFF00"/>
                </a:solidFill>
                <a:latin typeface="Calibri" panose="020F0502020204030204" pitchFamily="34" charset="0"/>
                <a:cs typeface="Calibri" panose="020F0502020204030204" pitchFamily="34" charset="0"/>
              </a:rPr>
              <a:t>Erneuerbare Energie</a:t>
            </a:r>
          </a:p>
          <a:p>
            <a:pPr>
              <a:lnSpc>
                <a:spcPct val="90000"/>
              </a:lnSpc>
              <a:spcBef>
                <a:spcPts val="0"/>
              </a:spcBef>
              <a:spcAft>
                <a:spcPts val="0"/>
              </a:spcAft>
            </a:pPr>
            <a:r>
              <a:rPr lang="de-CH" b="1" dirty="0">
                <a:solidFill>
                  <a:schemeClr val="tx1"/>
                </a:solidFill>
              </a:rPr>
              <a:t>Wasserkraft	</a:t>
            </a:r>
          </a:p>
          <a:p>
            <a:pPr>
              <a:lnSpc>
                <a:spcPct val="90000"/>
              </a:lnSpc>
              <a:spcBef>
                <a:spcPts val="0"/>
              </a:spcBef>
              <a:spcAft>
                <a:spcPts val="0"/>
              </a:spcAft>
            </a:pPr>
            <a:r>
              <a:rPr lang="de-CH" b="1" dirty="0">
                <a:solidFill>
                  <a:schemeClr val="tx1"/>
                </a:solidFill>
              </a:rPr>
              <a:t>Gezeiten</a:t>
            </a:r>
          </a:p>
          <a:p>
            <a:pPr>
              <a:lnSpc>
                <a:spcPct val="90000"/>
              </a:lnSpc>
              <a:spcBef>
                <a:spcPts val="0"/>
              </a:spcBef>
              <a:spcAft>
                <a:spcPts val="0"/>
              </a:spcAft>
            </a:pPr>
            <a:r>
              <a:rPr lang="de-CH" b="1" dirty="0">
                <a:solidFill>
                  <a:schemeClr val="tx1"/>
                </a:solidFill>
              </a:rPr>
              <a:t>Wind		</a:t>
            </a:r>
          </a:p>
          <a:p>
            <a:pPr>
              <a:lnSpc>
                <a:spcPct val="90000"/>
              </a:lnSpc>
              <a:spcBef>
                <a:spcPts val="0"/>
              </a:spcBef>
              <a:spcAft>
                <a:spcPts val="0"/>
              </a:spcAft>
            </a:pPr>
            <a:r>
              <a:rPr lang="de-CH" b="1" dirty="0">
                <a:solidFill>
                  <a:schemeClr val="tx1"/>
                </a:solidFill>
              </a:rPr>
              <a:t>Biomasse</a:t>
            </a:r>
          </a:p>
          <a:p>
            <a:pPr>
              <a:lnSpc>
                <a:spcPct val="90000"/>
              </a:lnSpc>
              <a:spcBef>
                <a:spcPts val="0"/>
              </a:spcBef>
              <a:spcAft>
                <a:spcPts val="0"/>
              </a:spcAft>
            </a:pPr>
            <a:r>
              <a:rPr lang="de-CH" b="1" dirty="0">
                <a:solidFill>
                  <a:schemeClr val="tx1"/>
                </a:solidFill>
              </a:rPr>
              <a:t>Sonnenstrahlung	</a:t>
            </a:r>
          </a:p>
          <a:p>
            <a:pPr>
              <a:lnSpc>
                <a:spcPct val="90000"/>
              </a:lnSpc>
              <a:spcBef>
                <a:spcPts val="0"/>
              </a:spcBef>
              <a:spcAft>
                <a:spcPts val="0"/>
              </a:spcAft>
            </a:pPr>
            <a:r>
              <a:rPr lang="de-CH" b="1" dirty="0">
                <a:solidFill>
                  <a:schemeClr val="tx1"/>
                </a:solidFill>
              </a:rPr>
              <a:t>Erdwärme</a:t>
            </a:r>
          </a:p>
          <a:p>
            <a:pPr>
              <a:lnSpc>
                <a:spcPct val="90000"/>
              </a:lnSpc>
              <a:spcBef>
                <a:spcPts val="0"/>
              </a:spcBef>
              <a:spcAft>
                <a:spcPts val="0"/>
              </a:spcAft>
            </a:pPr>
            <a:endParaRPr lang="de-CH" sz="3600" b="1" dirty="0"/>
          </a:p>
          <a:p>
            <a:pPr marL="0" indent="0">
              <a:lnSpc>
                <a:spcPct val="90000"/>
              </a:lnSpc>
              <a:spcBef>
                <a:spcPts val="600"/>
              </a:spcBef>
              <a:spcAft>
                <a:spcPts val="900"/>
              </a:spcAft>
              <a:buNone/>
            </a:pPr>
            <a:r>
              <a:rPr lang="de-DE" sz="2800" b="1" dirty="0">
                <a:solidFill>
                  <a:srgbClr val="FFFF00"/>
                </a:solidFill>
                <a:latin typeface="Calibri" panose="020F0502020204030204" pitchFamily="34" charset="0"/>
                <a:cs typeface="Calibri" panose="020F0502020204030204" pitchFamily="34" charset="0"/>
              </a:rPr>
              <a:t>Nicht erneuerbare Energie</a:t>
            </a:r>
          </a:p>
          <a:p>
            <a:pPr>
              <a:lnSpc>
                <a:spcPct val="90000"/>
              </a:lnSpc>
              <a:spcBef>
                <a:spcPts val="0"/>
              </a:spcBef>
              <a:spcAft>
                <a:spcPts val="0"/>
              </a:spcAft>
            </a:pPr>
            <a:r>
              <a:rPr lang="de-CH" b="1" dirty="0">
                <a:solidFill>
                  <a:schemeClr val="tx1"/>
                </a:solidFill>
              </a:rPr>
              <a:t>Erdöl	</a:t>
            </a:r>
          </a:p>
          <a:p>
            <a:pPr>
              <a:lnSpc>
                <a:spcPct val="90000"/>
              </a:lnSpc>
              <a:spcBef>
                <a:spcPts val="0"/>
              </a:spcBef>
              <a:spcAft>
                <a:spcPts val="0"/>
              </a:spcAft>
            </a:pPr>
            <a:r>
              <a:rPr lang="de-CH" b="1" dirty="0">
                <a:solidFill>
                  <a:schemeClr val="tx1"/>
                </a:solidFill>
              </a:rPr>
              <a:t>Kohle</a:t>
            </a:r>
          </a:p>
          <a:p>
            <a:pPr>
              <a:lnSpc>
                <a:spcPct val="90000"/>
              </a:lnSpc>
              <a:spcBef>
                <a:spcPts val="0"/>
              </a:spcBef>
              <a:spcAft>
                <a:spcPts val="0"/>
              </a:spcAft>
            </a:pPr>
            <a:r>
              <a:rPr lang="de-CH" b="1" dirty="0">
                <a:solidFill>
                  <a:schemeClr val="tx1"/>
                </a:solidFill>
              </a:rPr>
              <a:t>Erdgas		</a:t>
            </a:r>
          </a:p>
          <a:p>
            <a:pPr>
              <a:lnSpc>
                <a:spcPct val="90000"/>
              </a:lnSpc>
              <a:spcBef>
                <a:spcPts val="0"/>
              </a:spcBef>
              <a:spcAft>
                <a:spcPts val="0"/>
              </a:spcAft>
            </a:pPr>
            <a:r>
              <a:rPr lang="de-CH" b="1" dirty="0">
                <a:solidFill>
                  <a:schemeClr val="tx1"/>
                </a:solidFill>
              </a:rPr>
              <a:t>Uran</a:t>
            </a:r>
          </a:p>
          <a:p>
            <a:pPr>
              <a:lnSpc>
                <a:spcPct val="90000"/>
              </a:lnSpc>
              <a:spcBef>
                <a:spcPts val="0"/>
              </a:spcBef>
              <a:spcAft>
                <a:spcPts val="0"/>
              </a:spcAft>
            </a:pPr>
            <a:r>
              <a:rPr lang="de-CH" b="1" dirty="0">
                <a:solidFill>
                  <a:schemeClr val="tx1"/>
                </a:solidFill>
              </a:rPr>
              <a:t>Müll</a:t>
            </a:r>
          </a:p>
          <a:p>
            <a:pPr marL="0" indent="0">
              <a:lnSpc>
                <a:spcPct val="90000"/>
              </a:lnSpc>
              <a:spcBef>
                <a:spcPts val="600"/>
              </a:spcBef>
              <a:spcAft>
                <a:spcPts val="900"/>
              </a:spcAft>
              <a:buNone/>
            </a:pPr>
            <a:endParaRPr lang="de-DE" sz="2800" b="1" dirty="0">
              <a:latin typeface="Calibri" panose="020F0502020204030204" pitchFamily="34" charset="0"/>
              <a:cs typeface="Calibri" panose="020F0502020204030204" pitchFamily="34" charset="0"/>
            </a:endParaRPr>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7478663" y="5063067"/>
            <a:ext cx="5627258" cy="1507067"/>
          </a:xfrm>
        </p:spPr>
        <p:txBody>
          <a:bodyPr vert="horz" lIns="91440" tIns="45720" rIns="91440" bIns="45720" rtlCol="0">
            <a:normAutofit/>
          </a:bodyPr>
          <a:lstStyle/>
          <a:p>
            <a:pPr lvl="0"/>
            <a:r>
              <a:rPr lang="en-US" b="1" dirty="0" err="1"/>
              <a:t>EnergieFORMEN</a:t>
            </a:r>
            <a:endParaRPr lang="en-US" dirty="0"/>
          </a:p>
        </p:txBody>
      </p:sp>
      <p:sp>
        <p:nvSpPr>
          <p:cNvPr id="80"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4CA5DB64-A6A2-4985-AF84-0C4F155335C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0558" y="786118"/>
            <a:ext cx="3337560" cy="2404227"/>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6" name="Grafik 5">
            <a:extLst>
              <a:ext uri="{FF2B5EF4-FFF2-40B4-BE49-F238E27FC236}">
                <a16:creationId xmlns:a16="http://schemas.microsoft.com/office/drawing/2014/main" id="{DDBA1E34-498A-4B6F-888D-CDA36107901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0558" y="3344575"/>
            <a:ext cx="3337560" cy="2397590"/>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grpSp>
        <p:nvGrpSpPr>
          <p:cNvPr id="82" name="Group 81">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3" name="Straight Connector 82">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1" name="Grafik 60">
            <a:extLst>
              <a:ext uri="{FF2B5EF4-FFF2-40B4-BE49-F238E27FC236}">
                <a16:creationId xmlns:a16="http://schemas.microsoft.com/office/drawing/2014/main" id="{DBE2CF95-59A7-409C-B608-C8A852FFCD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5964" y="244639"/>
            <a:ext cx="648000" cy="640474"/>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747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Effect transition="in" filter="fade">
                                      <p:cBhvr>
                                        <p:cTn id="45"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7532710" y="543188"/>
            <a:ext cx="3518748" cy="537104"/>
          </a:xfrm>
        </p:spPr>
        <p:txBody>
          <a:bodyPr vert="horz" lIns="91440" tIns="45720" rIns="91440" bIns="45720" rtlCol="0" anchor="b">
            <a:normAutofit/>
          </a:bodyPr>
          <a:lstStyle/>
          <a:p>
            <a:pPr lvl="0"/>
            <a:r>
              <a:rPr lang="en-US" sz="2800" b="1" dirty="0" err="1"/>
              <a:t>WASSERkraft</a:t>
            </a:r>
            <a:endParaRPr lang="en-US" sz="2800" dirty="0"/>
          </a:p>
        </p:txBody>
      </p:sp>
      <p:sp>
        <p:nvSpPr>
          <p:cNvPr id="94"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Text, Karte enthält.&#10;&#10;Automatisch generierte Beschreibung">
            <a:extLst>
              <a:ext uri="{FF2B5EF4-FFF2-40B4-BE49-F238E27FC236}">
                <a16:creationId xmlns:a16="http://schemas.microsoft.com/office/drawing/2014/main" id="{DDBA1E34-498A-4B6F-888D-CDA361079013}"/>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Inhaltsplatzhalter 2"/>
          <p:cNvSpPr>
            <a:spLocks noGrp="1"/>
          </p:cNvSpPr>
          <p:nvPr>
            <p:ph idx="1"/>
          </p:nvPr>
        </p:nvSpPr>
        <p:spPr>
          <a:xfrm>
            <a:off x="7532710" y="1951962"/>
            <a:ext cx="4252890" cy="4349751"/>
          </a:xfrm>
        </p:spPr>
        <p:txBody>
          <a:bodyPr anchor="t">
            <a:normAutofit fontScale="85000" lnSpcReduction="20000"/>
          </a:bodyPr>
          <a:lstStyle/>
          <a:p>
            <a:pPr marL="0" indent="0">
              <a:buNone/>
            </a:pPr>
            <a:r>
              <a:rPr lang="de-CH" b="1" i="1" dirty="0">
                <a:solidFill>
                  <a:schemeClr val="tx1"/>
                </a:solidFill>
              </a:rPr>
              <a:t>In einem </a:t>
            </a:r>
            <a:r>
              <a:rPr lang="de-CH" b="1" i="1" dirty="0">
                <a:solidFill>
                  <a:srgbClr val="FFFF00"/>
                </a:solidFill>
              </a:rPr>
              <a:t>Laufwasserkraftwerk</a:t>
            </a:r>
            <a:r>
              <a:rPr lang="de-CH" b="1" i="1" dirty="0">
                <a:solidFill>
                  <a:schemeClr val="tx1"/>
                </a:solidFill>
              </a:rPr>
              <a:t> regulieren Wehre das Flusswasser und leiten es auf Turbinen. </a:t>
            </a:r>
          </a:p>
          <a:p>
            <a:pPr marL="0" indent="0">
              <a:buNone/>
            </a:pPr>
            <a:r>
              <a:rPr lang="de-CH" b="1" i="1" dirty="0">
                <a:solidFill>
                  <a:schemeClr val="tx1"/>
                </a:solidFill>
              </a:rPr>
              <a:t>Bei einem </a:t>
            </a:r>
            <a:r>
              <a:rPr lang="de-CH" b="1" i="1" dirty="0">
                <a:solidFill>
                  <a:srgbClr val="FFFF00"/>
                </a:solidFill>
              </a:rPr>
              <a:t>Speicherkraftwerk</a:t>
            </a:r>
            <a:r>
              <a:rPr lang="de-CH" b="1" i="1" dirty="0">
                <a:solidFill>
                  <a:schemeClr val="tx1"/>
                </a:solidFill>
              </a:rPr>
              <a:t> fasst der Stausee das zufliessende Wasser, das – je nach Angebot und Nachfrage am Strommarkt – auf die Turbinen strömt. </a:t>
            </a:r>
          </a:p>
          <a:p>
            <a:pPr marL="0" indent="0">
              <a:buNone/>
            </a:pPr>
            <a:r>
              <a:rPr lang="de-CH" b="1" i="1" dirty="0">
                <a:solidFill>
                  <a:schemeClr val="tx1"/>
                </a:solidFill>
              </a:rPr>
              <a:t>Ein </a:t>
            </a:r>
            <a:r>
              <a:rPr lang="de-CH" b="1" i="1" dirty="0">
                <a:solidFill>
                  <a:srgbClr val="FFFF00"/>
                </a:solidFill>
              </a:rPr>
              <a:t>Pumpspeicherkraftwerk</a:t>
            </a:r>
            <a:r>
              <a:rPr lang="de-CH" b="1" i="1" dirty="0">
                <a:solidFill>
                  <a:schemeClr val="tx1"/>
                </a:solidFill>
              </a:rPr>
              <a:t> ist zusätzlich mit leistungsstarken Pumpen ausgerüstet, um Wasser in einen höher gelegenen Stausee zu pumpen. </a:t>
            </a:r>
          </a:p>
          <a:p>
            <a:pPr marL="0" indent="0">
              <a:buNone/>
            </a:pPr>
            <a:r>
              <a:rPr lang="de-CH" b="1" i="1" dirty="0">
                <a:solidFill>
                  <a:schemeClr val="tx1"/>
                </a:solidFill>
              </a:rPr>
              <a:t>Laufwasserkraftwerke liefern </a:t>
            </a:r>
            <a:r>
              <a:rPr lang="de-CH" b="1" i="1" u="sng" dirty="0">
                <a:solidFill>
                  <a:srgbClr val="FFFF00"/>
                </a:solidFill>
              </a:rPr>
              <a:t>fortlaufend Energie </a:t>
            </a:r>
            <a:r>
              <a:rPr lang="de-CH" b="1" i="1" dirty="0">
                <a:solidFill>
                  <a:schemeClr val="tx1"/>
                </a:solidFill>
              </a:rPr>
              <a:t>(Bandenergie), während Speicher- und Pumpspeicherkraftwerke </a:t>
            </a:r>
            <a:r>
              <a:rPr lang="de-CH" b="1" i="1" u="sng" dirty="0">
                <a:solidFill>
                  <a:srgbClr val="FFFF00"/>
                </a:solidFill>
              </a:rPr>
              <a:t>gezielt produzieren</a:t>
            </a:r>
            <a:r>
              <a:rPr lang="de-CH" b="1" i="1" dirty="0">
                <a:solidFill>
                  <a:schemeClr val="tx1"/>
                </a:solidFill>
              </a:rPr>
              <a:t>, um beispielsweise </a:t>
            </a:r>
            <a:r>
              <a:rPr lang="de-CH" b="1" i="1" dirty="0">
                <a:solidFill>
                  <a:srgbClr val="FFFF00"/>
                </a:solidFill>
              </a:rPr>
              <a:t>Bedarfsspitzen</a:t>
            </a:r>
            <a:r>
              <a:rPr lang="de-CH" b="1" i="1" dirty="0">
                <a:solidFill>
                  <a:schemeClr val="tx1"/>
                </a:solidFill>
              </a:rPr>
              <a:t> abzudecken.</a:t>
            </a:r>
            <a:endParaRPr lang="de-DE" sz="1300" b="1" dirty="0">
              <a:solidFill>
                <a:schemeClr val="tx1"/>
              </a:solidFill>
              <a:latin typeface="Calibri" panose="020F0502020204030204" pitchFamily="34" charset="0"/>
              <a:cs typeface="Calibri" panose="020F0502020204030204" pitchFamily="34" charset="0"/>
            </a:endParaRPr>
          </a:p>
        </p:txBody>
      </p:sp>
      <p:grpSp>
        <p:nvGrpSpPr>
          <p:cNvPr id="96" name="Group 95">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7" name="Straight Connector 96">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feld 1">
            <a:extLst>
              <a:ext uri="{FF2B5EF4-FFF2-40B4-BE49-F238E27FC236}">
                <a16:creationId xmlns:a16="http://schemas.microsoft.com/office/drawing/2014/main" id="{221936C9-ADFD-429C-9050-9A6786AFE952}"/>
              </a:ext>
            </a:extLst>
          </p:cNvPr>
          <p:cNvSpPr txBox="1"/>
          <p:nvPr/>
        </p:nvSpPr>
        <p:spPr>
          <a:xfrm>
            <a:off x="7532710" y="1026343"/>
            <a:ext cx="1439818" cy="369332"/>
          </a:xfrm>
          <a:prstGeom prst="rect">
            <a:avLst/>
          </a:prstGeom>
          <a:noFill/>
        </p:spPr>
        <p:txBody>
          <a:bodyPr wrap="none" rtlCol="0">
            <a:spAutoFit/>
          </a:bodyPr>
          <a:lstStyle/>
          <a:p>
            <a:r>
              <a:rPr lang="de-CH" dirty="0"/>
              <a:t>erneuerbar</a:t>
            </a:r>
          </a:p>
        </p:txBody>
      </p:sp>
      <p:pic>
        <p:nvPicPr>
          <p:cNvPr id="25" name="Grafik 24">
            <a:extLst>
              <a:ext uri="{FF2B5EF4-FFF2-40B4-BE49-F238E27FC236}">
                <a16:creationId xmlns:a16="http://schemas.microsoft.com/office/drawing/2014/main" id="{6A6F1628-F239-4F23-9BE9-FF2A0C7B4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964" y="230936"/>
            <a:ext cx="648000" cy="65070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0725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en 4" title="Das Wasserkraftwerk">
            <a:hlinkClick r:id="" action="ppaction://media"/>
            <a:extLst>
              <a:ext uri="{FF2B5EF4-FFF2-40B4-BE49-F238E27FC236}">
                <a16:creationId xmlns:a16="http://schemas.microsoft.com/office/drawing/2014/main" id="{4F0B451A-82DF-4EEF-B675-B09E1195E3D0}"/>
              </a:ext>
            </a:extLst>
          </p:cNvPr>
          <p:cNvPicPr>
            <a:picLocks noRot="1" noChangeAspect="1"/>
          </p:cNvPicPr>
          <p:nvPr>
            <a:videoFile r:link="rId1"/>
          </p:nvPr>
        </p:nvPicPr>
        <p:blipFill>
          <a:blip r:embed="rId4"/>
          <a:stretch>
            <a:fillRect/>
          </a:stretch>
        </p:blipFill>
        <p:spPr>
          <a:xfrm>
            <a:off x="721489" y="1592263"/>
            <a:ext cx="6958836" cy="391434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Grafik 13" descr="Ein Bild, das Gras, grün, draußen, Feld enthält.&#10;&#10;Automatisch generierte Beschreibung">
            <a:extLst>
              <a:ext uri="{FF2B5EF4-FFF2-40B4-BE49-F238E27FC236}">
                <a16:creationId xmlns:a16="http://schemas.microsoft.com/office/drawing/2014/main" id="{DABCAB0A-CD06-4822-AE87-775685D004E4}"/>
              </a:ext>
            </a:extLst>
          </p:cNvPr>
          <p:cNvPicPr>
            <a:picLocks noChangeAspect="1"/>
          </p:cNvPicPr>
          <p:nvPr/>
        </p:nvPicPr>
        <p:blipFill rotWithShape="1">
          <a:blip r:embed="rId5"/>
          <a:srcRect b="21794"/>
          <a:stretch/>
        </p:blipFill>
        <p:spPr>
          <a:xfrm>
            <a:off x="0" y="-1"/>
            <a:ext cx="12192000" cy="6858001"/>
          </a:xfrm>
          <a:prstGeom prst="rect">
            <a:avLst/>
          </a:prstGeom>
        </p:spPr>
      </p:pic>
      <p:sp>
        <p:nvSpPr>
          <p:cNvPr id="21" name="Textfeld 20">
            <a:extLst>
              <a:ext uri="{FF2B5EF4-FFF2-40B4-BE49-F238E27FC236}">
                <a16:creationId xmlns:a16="http://schemas.microsoft.com/office/drawing/2014/main" id="{8AE7289D-570E-44B3-9286-64D516BFAD79}"/>
              </a:ext>
            </a:extLst>
          </p:cNvPr>
          <p:cNvSpPr txBox="1"/>
          <p:nvPr/>
        </p:nvSpPr>
        <p:spPr>
          <a:xfrm>
            <a:off x="7918389" y="2141647"/>
            <a:ext cx="3397576" cy="1077218"/>
          </a:xfrm>
          <a:prstGeom prst="rect">
            <a:avLst/>
          </a:prstGeom>
          <a:noFill/>
        </p:spPr>
        <p:txBody>
          <a:bodyPr wrap="square" rtlCol="0">
            <a:spAutoFit/>
          </a:bodyPr>
          <a:lstStyle/>
          <a:p>
            <a:pPr>
              <a:spcAft>
                <a:spcPts val="600"/>
              </a:spcAft>
            </a:pPr>
            <a:r>
              <a:rPr lang="de-CH" sz="3200" b="1" dirty="0"/>
              <a:t>Strom aus Wasserkraft</a:t>
            </a:r>
          </a:p>
        </p:txBody>
      </p:sp>
      <p:pic>
        <p:nvPicPr>
          <p:cNvPr id="13" name="Grafik 12">
            <a:extLst>
              <a:ext uri="{FF2B5EF4-FFF2-40B4-BE49-F238E27FC236}">
                <a16:creationId xmlns:a16="http://schemas.microsoft.com/office/drawing/2014/main" id="{B99F99CB-3D14-485C-8F62-7E89B27C16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15964" y="230936"/>
            <a:ext cx="648000" cy="65070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580040" y="85196"/>
            <a:ext cx="4987383" cy="1507067"/>
          </a:xfrm>
        </p:spPr>
        <p:txBody>
          <a:bodyPr vert="horz" lIns="91440" tIns="45720" rIns="91440" bIns="45720" rtlCol="0">
            <a:normAutofit/>
          </a:bodyPr>
          <a:lstStyle/>
          <a:p>
            <a:pPr lvl="0"/>
            <a:r>
              <a:rPr lang="en-US" b="1" dirty="0" err="1"/>
              <a:t>WasserKRAFT</a:t>
            </a:r>
            <a:endParaRPr lang="en-US" dirty="0"/>
          </a:p>
        </p:txBody>
      </p:sp>
    </p:spTree>
    <p:extLst>
      <p:ext uri="{BB962C8B-B14F-4D97-AF65-F5344CB8AC3E}">
        <p14:creationId xmlns:p14="http://schemas.microsoft.com/office/powerpoint/2010/main" val="375499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BADDD09E-8094-4188-9090-C1C7840FE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6036128" y="4726325"/>
            <a:ext cx="4205003" cy="1507067"/>
          </a:xfrm>
        </p:spPr>
        <p:txBody>
          <a:bodyPr vert="horz" lIns="91440" tIns="45720" rIns="91440" bIns="45720" rtlCol="0">
            <a:normAutofit/>
          </a:bodyPr>
          <a:lstStyle/>
          <a:p>
            <a:pPr lvl="0"/>
            <a:r>
              <a:rPr lang="en-US" sz="3200" b="1" dirty="0" err="1"/>
              <a:t>Windkraft</a:t>
            </a:r>
            <a:endParaRPr lang="en-US" sz="3200" dirty="0"/>
          </a:p>
        </p:txBody>
      </p:sp>
      <p:sp>
        <p:nvSpPr>
          <p:cNvPr id="108" name="Snip Diagonal Corner Rectangle 24">
            <a:extLst>
              <a:ext uri="{FF2B5EF4-FFF2-40B4-BE49-F238E27FC236}">
                <a16:creationId xmlns:a16="http://schemas.microsoft.com/office/drawing/2014/main" id="{C58F6CE0-025D-40A5-AEF1-00954E3F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DDBA1E34-498A-4B6F-888D-CDA3610790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071" y="951512"/>
            <a:ext cx="4846990" cy="4956048"/>
          </a:xfrm>
          <a:custGeom>
            <a:avLst/>
            <a:gdLst>
              <a:gd name="connsiteX0" fmla="*/ 478762 w 4809744"/>
              <a:gd name="connsiteY0" fmla="*/ 0 h 4956048"/>
              <a:gd name="connsiteX1" fmla="*/ 4809744 w 4809744"/>
              <a:gd name="connsiteY1" fmla="*/ 0 h 4956048"/>
              <a:gd name="connsiteX2" fmla="*/ 4809744 w 4809744"/>
              <a:gd name="connsiteY2" fmla="*/ 4477286 h 4956048"/>
              <a:gd name="connsiteX3" fmla="*/ 4330982 w 4809744"/>
              <a:gd name="connsiteY3" fmla="*/ 4956048 h 4956048"/>
              <a:gd name="connsiteX4" fmla="*/ 0 w 4809744"/>
              <a:gd name="connsiteY4" fmla="*/ 4956048 h 4956048"/>
              <a:gd name="connsiteX5" fmla="*/ 0 w 4809744"/>
              <a:gd name="connsiteY5" fmla="*/ 478762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grpSp>
        <p:nvGrpSpPr>
          <p:cNvPr id="110" name="Group 109">
            <a:extLst>
              <a:ext uri="{FF2B5EF4-FFF2-40B4-BE49-F238E27FC236}">
                <a16:creationId xmlns:a16="http://schemas.microsoft.com/office/drawing/2014/main" id="{D8025A22-9C86-4108-A289-BD5650A8E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1" name="Straight Connector 110">
              <a:extLst>
                <a:ext uri="{FF2B5EF4-FFF2-40B4-BE49-F238E27FC236}">
                  <a16:creationId xmlns:a16="http://schemas.microsoft.com/office/drawing/2014/main" id="{59A3623F-EF59-4F0B-9030-79CB7F995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9EBD0F53-A43D-414A-8653-E9F1D3610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908661C0-6128-4F64-8EDF-2D73D5F47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C8AFEF08-AFBA-4125-B170-D3EB3E11D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AA0E13BF-B4CA-4B20-A5DD-50ABBAEC7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feld 1">
            <a:extLst>
              <a:ext uri="{FF2B5EF4-FFF2-40B4-BE49-F238E27FC236}">
                <a16:creationId xmlns:a16="http://schemas.microsoft.com/office/drawing/2014/main" id="{221936C9-ADFD-429C-9050-9A6786AFE952}"/>
              </a:ext>
            </a:extLst>
          </p:cNvPr>
          <p:cNvSpPr txBox="1"/>
          <p:nvPr/>
        </p:nvSpPr>
        <p:spPr>
          <a:xfrm>
            <a:off x="6051042" y="5676895"/>
            <a:ext cx="1439818" cy="369332"/>
          </a:xfrm>
          <a:prstGeom prst="rect">
            <a:avLst/>
          </a:prstGeom>
          <a:noFill/>
        </p:spPr>
        <p:txBody>
          <a:bodyPr wrap="none" rtlCol="0">
            <a:spAutoFit/>
          </a:bodyPr>
          <a:lstStyle/>
          <a:p>
            <a:pPr>
              <a:spcAft>
                <a:spcPts val="600"/>
              </a:spcAft>
            </a:pPr>
            <a:r>
              <a:rPr lang="de-CH" dirty="0"/>
              <a:t>erneuerbar</a:t>
            </a:r>
          </a:p>
        </p:txBody>
      </p:sp>
      <p:sp>
        <p:nvSpPr>
          <p:cNvPr id="3" name="Inhaltsplatzhalter 2"/>
          <p:cNvSpPr>
            <a:spLocks noGrp="1"/>
          </p:cNvSpPr>
          <p:nvPr>
            <p:ph idx="1"/>
          </p:nvPr>
        </p:nvSpPr>
        <p:spPr>
          <a:xfrm>
            <a:off x="6095998" y="685800"/>
            <a:ext cx="5595065" cy="4674627"/>
          </a:xfrm>
        </p:spPr>
        <p:txBody>
          <a:bodyPr>
            <a:normAutofit/>
          </a:bodyPr>
          <a:lstStyle/>
          <a:p>
            <a:pPr marL="0" indent="0">
              <a:buNone/>
            </a:pPr>
            <a:r>
              <a:rPr lang="de-DE" sz="1800" b="1" dirty="0">
                <a:solidFill>
                  <a:schemeClr val="tx1"/>
                </a:solidFill>
              </a:rPr>
              <a:t>Die mit </a:t>
            </a:r>
            <a:r>
              <a:rPr lang="de-DE" sz="1800" b="1" dirty="0" err="1">
                <a:solidFill>
                  <a:schemeClr val="tx1"/>
                </a:solidFill>
              </a:rPr>
              <a:t>grossem</a:t>
            </a:r>
            <a:r>
              <a:rPr lang="de-DE" sz="1800" b="1" dirty="0">
                <a:solidFill>
                  <a:schemeClr val="tx1"/>
                </a:solidFill>
              </a:rPr>
              <a:t> Abstand </a:t>
            </a:r>
            <a:r>
              <a:rPr lang="de-DE" sz="1800" b="1" dirty="0">
                <a:solidFill>
                  <a:srgbClr val="FFFF00"/>
                </a:solidFill>
              </a:rPr>
              <a:t>dominierende Bauform </a:t>
            </a:r>
            <a:r>
              <a:rPr lang="de-DE" sz="1800" b="1" dirty="0">
                <a:solidFill>
                  <a:schemeClr val="tx1"/>
                </a:solidFill>
              </a:rPr>
              <a:t>ist der dreiblättrige Auftriebsläufer mit horizontaler Achse und Rotor auf der Luvseite, dessen </a:t>
            </a:r>
            <a:r>
              <a:rPr lang="de-DE" sz="1800" b="1" dirty="0">
                <a:solidFill>
                  <a:srgbClr val="FFFF00"/>
                </a:solidFill>
              </a:rPr>
              <a:t>Maschinenhaus</a:t>
            </a:r>
            <a:r>
              <a:rPr lang="de-DE" sz="1800" b="1" dirty="0">
                <a:solidFill>
                  <a:schemeClr val="tx1"/>
                </a:solidFill>
              </a:rPr>
              <a:t> auf einem </a:t>
            </a:r>
            <a:r>
              <a:rPr lang="de-DE" sz="1800" b="1" dirty="0">
                <a:solidFill>
                  <a:srgbClr val="FFFF00"/>
                </a:solidFill>
              </a:rPr>
              <a:t>Turm</a:t>
            </a:r>
            <a:r>
              <a:rPr lang="de-DE" sz="1800" b="1" dirty="0">
                <a:solidFill>
                  <a:schemeClr val="tx1"/>
                </a:solidFill>
              </a:rPr>
              <a:t> montiert ist und der Windrichtung aktiv nachgeführt wird. </a:t>
            </a:r>
          </a:p>
          <a:p>
            <a:pPr marL="0" indent="0">
              <a:buNone/>
            </a:pPr>
            <a:r>
              <a:rPr lang="de-DE" sz="1800" b="1" dirty="0">
                <a:solidFill>
                  <a:schemeClr val="tx1"/>
                </a:solidFill>
              </a:rPr>
              <a:t>Eine ganze Reihe weiterer </a:t>
            </a:r>
            <a:r>
              <a:rPr lang="de-DE" sz="1800" b="1" dirty="0">
                <a:solidFill>
                  <a:srgbClr val="FFFF00"/>
                </a:solidFill>
              </a:rPr>
              <a:t>Konstruktionsformen</a:t>
            </a:r>
            <a:r>
              <a:rPr lang="de-DE" sz="1800" b="1" dirty="0">
                <a:solidFill>
                  <a:schemeClr val="tx1"/>
                </a:solidFill>
              </a:rPr>
              <a:t>, insbesondere mit anderer Bauweise des Rotors, haben sich bisher nicht durchgesetzt. </a:t>
            </a:r>
          </a:p>
          <a:p>
            <a:pPr marL="0" indent="0">
              <a:buNone/>
            </a:pPr>
            <a:r>
              <a:rPr lang="de-CH" sz="1800" b="1" dirty="0">
                <a:solidFill>
                  <a:schemeClr val="tx1"/>
                </a:solidFill>
              </a:rPr>
              <a:t>Die </a:t>
            </a:r>
            <a:r>
              <a:rPr lang="de-CH" sz="1800" b="1" dirty="0">
                <a:solidFill>
                  <a:srgbClr val="FFFF00"/>
                </a:solidFill>
              </a:rPr>
              <a:t>Rotorblätter</a:t>
            </a:r>
            <a:r>
              <a:rPr lang="de-CH" sz="1800" b="1" dirty="0">
                <a:solidFill>
                  <a:schemeClr val="tx1"/>
                </a:solidFill>
              </a:rPr>
              <a:t> werden vom Wind angetrieben und drehen sich </a:t>
            </a:r>
            <a:r>
              <a:rPr lang="de-CH" sz="1800" b="1" dirty="0">
                <a:solidFill>
                  <a:srgbClr val="FFFF00"/>
                </a:solidFill>
              </a:rPr>
              <a:t>um die Rotornabe</a:t>
            </a:r>
            <a:r>
              <a:rPr lang="de-CH" sz="1800" b="1" dirty="0">
                <a:solidFill>
                  <a:schemeClr val="tx1"/>
                </a:solidFill>
              </a:rPr>
              <a:t>. Diese lässt im Generator </a:t>
            </a:r>
            <a:r>
              <a:rPr lang="de-CH" sz="1800" b="1" dirty="0">
                <a:solidFill>
                  <a:srgbClr val="FFFF00"/>
                </a:solidFill>
              </a:rPr>
              <a:t>Magnete rotieren</a:t>
            </a:r>
            <a:r>
              <a:rPr lang="de-CH" sz="1800" b="1" dirty="0">
                <a:solidFill>
                  <a:schemeClr val="tx1"/>
                </a:solidFill>
              </a:rPr>
              <a:t>, welche im Stator elektrischen Strom erzeugen.</a:t>
            </a:r>
          </a:p>
          <a:p>
            <a:pPr marL="0" indent="0">
              <a:buNone/>
            </a:pPr>
            <a:endParaRPr lang="de-CH" sz="1800" dirty="0"/>
          </a:p>
        </p:txBody>
      </p:sp>
      <p:pic>
        <p:nvPicPr>
          <p:cNvPr id="27" name="Grafik 26" descr="Ein Bild, das Zeichnung, Uhr enthält.&#10;&#10;Automatisch generierte Beschreibung">
            <a:extLst>
              <a:ext uri="{FF2B5EF4-FFF2-40B4-BE49-F238E27FC236}">
                <a16:creationId xmlns:a16="http://schemas.microsoft.com/office/drawing/2014/main" id="{A658EE3D-027F-47E5-8B21-B53794676C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352987" y="189502"/>
            <a:ext cx="648000" cy="646405"/>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2731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n 3" title="Windkraft - Wie funktioniert ein Windrad? ￢ﾗﾏ Gehe auf SIMPLECLUB.DE/GO &amp; werde #EinserSchￃﾼler">
            <a:hlinkClick r:id="" action="ppaction://media"/>
            <a:extLst>
              <a:ext uri="{FF2B5EF4-FFF2-40B4-BE49-F238E27FC236}">
                <a16:creationId xmlns:a16="http://schemas.microsoft.com/office/drawing/2014/main" id="{B749361A-BB0A-4CA8-83AD-EFE2092CE11E}"/>
              </a:ext>
            </a:extLst>
          </p:cNvPr>
          <p:cNvPicPr>
            <a:picLocks noRot="1" noChangeAspect="1"/>
          </p:cNvPicPr>
          <p:nvPr>
            <a:videoFile r:link="rId1"/>
          </p:nvPr>
        </p:nvPicPr>
        <p:blipFill>
          <a:blip r:embed="rId4"/>
          <a:stretch>
            <a:fillRect/>
          </a:stretch>
        </p:blipFill>
        <p:spPr>
          <a:xfrm>
            <a:off x="603189" y="1592263"/>
            <a:ext cx="7087527" cy="3986734"/>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a:extLst>
              <a:ext uri="{FF2B5EF4-FFF2-40B4-BE49-F238E27FC236}">
                <a16:creationId xmlns:a16="http://schemas.microsoft.com/office/drawing/2014/main" id="{AC3A1DE0-DA57-4E30-A62C-F8AD02760B55}"/>
              </a:ext>
            </a:extLst>
          </p:cNvPr>
          <p:cNvPicPr>
            <a:picLocks noChangeAspect="1"/>
          </p:cNvPicPr>
          <p:nvPr/>
        </p:nvPicPr>
        <p:blipFill>
          <a:blip r:embed="rId5"/>
          <a:srcRect/>
          <a:stretch/>
        </p:blipFill>
        <p:spPr>
          <a:xfrm>
            <a:off x="0" y="0"/>
            <a:ext cx="12192000" cy="6858000"/>
          </a:xfrm>
          <a:prstGeom prst="rect">
            <a:avLst/>
          </a:prstGeom>
        </p:spPr>
      </p:pic>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603189" y="189502"/>
            <a:ext cx="4987383" cy="1507067"/>
          </a:xfrm>
        </p:spPr>
        <p:txBody>
          <a:bodyPr vert="horz" lIns="91440" tIns="45720" rIns="91440" bIns="45720" rtlCol="0">
            <a:normAutofit/>
          </a:bodyPr>
          <a:lstStyle/>
          <a:p>
            <a:pPr lvl="0"/>
            <a:r>
              <a:rPr lang="en-US" b="1" dirty="0" err="1"/>
              <a:t>WindKRAFT</a:t>
            </a:r>
            <a:endParaRPr lang="en-US" dirty="0"/>
          </a:p>
        </p:txBody>
      </p:sp>
      <p:sp>
        <p:nvSpPr>
          <p:cNvPr id="21" name="Textfeld 20">
            <a:extLst>
              <a:ext uri="{FF2B5EF4-FFF2-40B4-BE49-F238E27FC236}">
                <a16:creationId xmlns:a16="http://schemas.microsoft.com/office/drawing/2014/main" id="{8AE7289D-570E-44B3-9286-64D516BFAD79}"/>
              </a:ext>
            </a:extLst>
          </p:cNvPr>
          <p:cNvSpPr txBox="1"/>
          <p:nvPr/>
        </p:nvSpPr>
        <p:spPr>
          <a:xfrm>
            <a:off x="9171007" y="1696569"/>
            <a:ext cx="2302057" cy="1077218"/>
          </a:xfrm>
          <a:prstGeom prst="rect">
            <a:avLst/>
          </a:prstGeom>
          <a:noFill/>
        </p:spPr>
        <p:txBody>
          <a:bodyPr wrap="square" rtlCol="0">
            <a:spAutoFit/>
          </a:bodyPr>
          <a:lstStyle/>
          <a:p>
            <a:pPr>
              <a:spcAft>
                <a:spcPts val="600"/>
              </a:spcAft>
            </a:pPr>
            <a:r>
              <a:rPr lang="de-CH" sz="3200" b="1" dirty="0"/>
              <a:t>Strom vom Wind</a:t>
            </a:r>
          </a:p>
        </p:txBody>
      </p:sp>
      <p:pic>
        <p:nvPicPr>
          <p:cNvPr id="11" name="Grafik 10" descr="Ein Bild, das Zeichnung, Uhr enthält.&#10;&#10;Automatisch generierte Beschreibung">
            <a:extLst>
              <a:ext uri="{FF2B5EF4-FFF2-40B4-BE49-F238E27FC236}">
                <a16:creationId xmlns:a16="http://schemas.microsoft.com/office/drawing/2014/main" id="{53725EA9-B8EB-4ED7-B8BE-E75ED57DD67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352987" y="189502"/>
            <a:ext cx="648000" cy="646405"/>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845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684212" y="4487332"/>
            <a:ext cx="8534400" cy="1507067"/>
          </a:xfrm>
        </p:spPr>
        <p:txBody>
          <a:bodyPr vert="horz" lIns="91440" tIns="45720" rIns="91440" bIns="45720" rtlCol="0">
            <a:normAutofit/>
          </a:bodyPr>
          <a:lstStyle/>
          <a:p>
            <a:pPr lvl="0"/>
            <a:r>
              <a:rPr lang="en-US" b="1" dirty="0" err="1"/>
              <a:t>Windkraft</a:t>
            </a:r>
            <a:endParaRPr lang="en-US" dirty="0"/>
          </a:p>
        </p:txBody>
      </p:sp>
      <p:pic>
        <p:nvPicPr>
          <p:cNvPr id="10" name="Grafik 9">
            <a:extLst>
              <a:ext uri="{FF2B5EF4-FFF2-40B4-BE49-F238E27FC236}">
                <a16:creationId xmlns:a16="http://schemas.microsoft.com/office/drawing/2014/main" id="{62DFE52D-F250-4A42-9189-AE27BCCDE786}"/>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791239" y="757757"/>
            <a:ext cx="4770535" cy="3172406"/>
          </a:xfrm>
          <a:prstGeom prst="rect">
            <a:avLst/>
          </a:prstGeom>
          <a:effectLst>
            <a:innerShdw blurRad="57150" dist="38100" dir="14460000">
              <a:prstClr val="black">
                <a:alpha val="70000"/>
              </a:prstClr>
            </a:innerShdw>
          </a:effectLst>
        </p:spPr>
      </p:pic>
      <p:sp>
        <p:nvSpPr>
          <p:cNvPr id="3" name="Inhaltsplatzhalter 2"/>
          <p:cNvSpPr>
            <a:spLocks noGrp="1"/>
          </p:cNvSpPr>
          <p:nvPr>
            <p:ph idx="1"/>
          </p:nvPr>
        </p:nvSpPr>
        <p:spPr>
          <a:xfrm>
            <a:off x="5732585" y="835907"/>
            <a:ext cx="6071829" cy="5488692"/>
          </a:xfrm>
        </p:spPr>
        <p:txBody>
          <a:bodyPr>
            <a:noAutofit/>
          </a:bodyPr>
          <a:lstStyle/>
          <a:p>
            <a:pPr marL="0" lvl="0" indent="0">
              <a:lnSpc>
                <a:spcPct val="90000"/>
              </a:lnSpc>
              <a:buNone/>
            </a:pPr>
            <a:r>
              <a:rPr lang="de-CH" b="1" dirty="0">
                <a:solidFill>
                  <a:srgbClr val="FFFF00"/>
                </a:solidFill>
              </a:rPr>
              <a:t>Vorteile dieser Art von Energiegewinnung</a:t>
            </a:r>
          </a:p>
          <a:p>
            <a:pPr lvl="1">
              <a:lnSpc>
                <a:spcPct val="90000"/>
              </a:lnSpc>
            </a:pPr>
            <a:r>
              <a:rPr lang="de-DE" b="1" i="1" dirty="0">
                <a:solidFill>
                  <a:schemeClr val="tx1"/>
                </a:solidFill>
              </a:rPr>
              <a:t>erneuerbare Energie</a:t>
            </a:r>
          </a:p>
          <a:p>
            <a:pPr lvl="1">
              <a:lnSpc>
                <a:spcPct val="90000"/>
              </a:lnSpc>
            </a:pPr>
            <a:r>
              <a:rPr lang="de-DE" b="1" i="1" dirty="0">
                <a:solidFill>
                  <a:schemeClr val="tx1"/>
                </a:solidFill>
              </a:rPr>
              <a:t>an vielen Orten nutzbar (lokale Energieproduktion)</a:t>
            </a:r>
          </a:p>
          <a:p>
            <a:pPr lvl="1">
              <a:lnSpc>
                <a:spcPct val="90000"/>
              </a:lnSpc>
            </a:pPr>
            <a:r>
              <a:rPr lang="de-DE" b="1" i="1" dirty="0">
                <a:solidFill>
                  <a:schemeClr val="tx1"/>
                </a:solidFill>
              </a:rPr>
              <a:t>keine CO2-Emissionen während  Betrieb</a:t>
            </a:r>
          </a:p>
          <a:p>
            <a:pPr lvl="1">
              <a:lnSpc>
                <a:spcPct val="90000"/>
              </a:lnSpc>
            </a:pPr>
            <a:r>
              <a:rPr lang="de-DE" b="1" i="1" dirty="0">
                <a:solidFill>
                  <a:schemeClr val="tx1"/>
                </a:solidFill>
              </a:rPr>
              <a:t>eher kostengünstig, da die Windkraftwerke </a:t>
            </a:r>
            <a:r>
              <a:rPr lang="de-DE" b="1" i="1" dirty="0" err="1">
                <a:solidFill>
                  <a:schemeClr val="tx1"/>
                </a:solidFill>
              </a:rPr>
              <a:t>standardmässig</a:t>
            </a:r>
            <a:r>
              <a:rPr lang="de-DE" b="1" i="1" dirty="0">
                <a:solidFill>
                  <a:schemeClr val="tx1"/>
                </a:solidFill>
              </a:rPr>
              <a:t> produziert werden können</a:t>
            </a:r>
          </a:p>
          <a:p>
            <a:pPr marL="457200" lvl="1" indent="0">
              <a:lnSpc>
                <a:spcPct val="90000"/>
              </a:lnSpc>
              <a:buNone/>
            </a:pPr>
            <a:r>
              <a:rPr lang="de-CH" b="1" i="1" dirty="0"/>
              <a:t> </a:t>
            </a:r>
            <a:endParaRPr lang="de-CH" dirty="0"/>
          </a:p>
          <a:p>
            <a:pPr marL="0" lvl="0" indent="0">
              <a:lnSpc>
                <a:spcPct val="90000"/>
              </a:lnSpc>
              <a:buNone/>
            </a:pPr>
            <a:r>
              <a:rPr lang="de-CH" b="1" dirty="0">
                <a:solidFill>
                  <a:srgbClr val="FFFF00"/>
                </a:solidFill>
              </a:rPr>
              <a:t>Nachteile finden sich auch</a:t>
            </a:r>
          </a:p>
          <a:p>
            <a:pPr lvl="1">
              <a:lnSpc>
                <a:spcPct val="90000"/>
              </a:lnSpc>
            </a:pPr>
            <a:r>
              <a:rPr lang="de-DE" b="1" i="1" dirty="0">
                <a:solidFill>
                  <a:schemeClr val="tx1"/>
                </a:solidFill>
              </a:rPr>
              <a:t>Produktion ist nicht steuerbar (Windabhängigkeit)</a:t>
            </a:r>
          </a:p>
          <a:p>
            <a:pPr lvl="1">
              <a:lnSpc>
                <a:spcPct val="90000"/>
              </a:lnSpc>
            </a:pPr>
            <a:r>
              <a:rPr lang="de-DE" b="1" i="1" dirty="0">
                <a:solidFill>
                  <a:schemeClr val="tx1"/>
                </a:solidFill>
              </a:rPr>
              <a:t>begrenzte Anzahl geeigneter Standorte in der Schweiz</a:t>
            </a:r>
          </a:p>
          <a:p>
            <a:pPr lvl="1">
              <a:lnSpc>
                <a:spcPct val="90000"/>
              </a:lnSpc>
            </a:pPr>
            <a:r>
              <a:rPr lang="de-DE" b="1" i="1" dirty="0">
                <a:solidFill>
                  <a:schemeClr val="tx1"/>
                </a:solidFill>
              </a:rPr>
              <a:t>Lärmemissionen</a:t>
            </a:r>
          </a:p>
          <a:p>
            <a:pPr lvl="1">
              <a:lnSpc>
                <a:spcPct val="90000"/>
              </a:lnSpc>
            </a:pPr>
            <a:r>
              <a:rPr lang="de-DE" b="1" i="1" dirty="0">
                <a:solidFill>
                  <a:schemeClr val="tx1"/>
                </a:solidFill>
              </a:rPr>
              <a:t>Eingriff in die Natur: optische Beeinträchtigung, Gefahr für Vögel und Fledermäuse, </a:t>
            </a:r>
            <a:r>
              <a:rPr lang="de-DE" b="1" i="1" dirty="0" err="1">
                <a:solidFill>
                  <a:schemeClr val="tx1"/>
                </a:solidFill>
              </a:rPr>
              <a:t>Erschliessung</a:t>
            </a:r>
            <a:r>
              <a:rPr lang="de-DE" b="1" i="1" dirty="0">
                <a:solidFill>
                  <a:schemeClr val="tx1"/>
                </a:solidFill>
              </a:rPr>
              <a:t> von unberührten Landschaften</a:t>
            </a:r>
          </a:p>
        </p:txBody>
      </p:sp>
      <p:pic>
        <p:nvPicPr>
          <p:cNvPr id="14" name="Grafik 13" descr="Ein Bild, das Zeichnung, Uhr enthält.&#10;&#10;Automatisch generierte Beschreibung">
            <a:extLst>
              <a:ext uri="{FF2B5EF4-FFF2-40B4-BE49-F238E27FC236}">
                <a16:creationId xmlns:a16="http://schemas.microsoft.com/office/drawing/2014/main" id="{A31998AC-2C4B-4DED-8609-BEA2CC8355D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352987" y="189502"/>
            <a:ext cx="648000" cy="646405"/>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158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CBEC666E-043C-4EA7-B3A5-55D2F52D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el 1">
            <a:extLst>
              <a:ext uri="{FF2B5EF4-FFF2-40B4-BE49-F238E27FC236}">
                <a16:creationId xmlns:a16="http://schemas.microsoft.com/office/drawing/2014/main" id="{ADFC2C67-5F0B-437A-94A2-6B58C9CD3F98}"/>
              </a:ext>
            </a:extLst>
          </p:cNvPr>
          <p:cNvSpPr>
            <a:spLocks noGrp="1"/>
          </p:cNvSpPr>
          <p:nvPr>
            <p:ph type="title"/>
          </p:nvPr>
        </p:nvSpPr>
        <p:spPr>
          <a:xfrm>
            <a:off x="4661860" y="4665133"/>
            <a:ext cx="5627258" cy="1507067"/>
          </a:xfrm>
        </p:spPr>
        <p:txBody>
          <a:bodyPr vert="horz" lIns="91440" tIns="45720" rIns="91440" bIns="45720" rtlCol="0">
            <a:normAutofit/>
          </a:bodyPr>
          <a:lstStyle/>
          <a:p>
            <a:pPr lvl="0"/>
            <a:r>
              <a:rPr lang="en-US" b="1" dirty="0"/>
              <a:t>SOLARKRAFT</a:t>
            </a:r>
            <a:endParaRPr lang="en-US" dirty="0"/>
          </a:p>
        </p:txBody>
      </p:sp>
      <p:sp>
        <p:nvSpPr>
          <p:cNvPr id="86" name="Snip Diagonal Corner Rectangle 16">
            <a:extLst>
              <a:ext uri="{FF2B5EF4-FFF2-40B4-BE49-F238E27FC236}">
                <a16:creationId xmlns:a16="http://schemas.microsoft.com/office/drawing/2014/main" id="{D05C369B-0FDD-402D-9EE1-858137FB5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Schild, gelb, Tisch, stehend enthält.&#10;&#10;Automatisch generierte Beschreibung">
            <a:extLst>
              <a:ext uri="{FF2B5EF4-FFF2-40B4-BE49-F238E27FC236}">
                <a16:creationId xmlns:a16="http://schemas.microsoft.com/office/drawing/2014/main" id="{DDBA1E34-498A-4B6F-888D-CDA3610790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0558" y="786118"/>
            <a:ext cx="3337560" cy="2404227"/>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p:spPr>
      </p:pic>
      <p:pic>
        <p:nvPicPr>
          <p:cNvPr id="5" name="Grafik 4" descr="Ein Bild, das Tisch, gelb, Mann enthält.&#10;&#10;Automatisch generierte Beschreibung">
            <a:extLst>
              <a:ext uri="{FF2B5EF4-FFF2-40B4-BE49-F238E27FC236}">
                <a16:creationId xmlns:a16="http://schemas.microsoft.com/office/drawing/2014/main" id="{C0D4B6E1-499F-4899-A4A6-0701AE135EB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0558" y="3344575"/>
            <a:ext cx="3337560" cy="2397590"/>
          </a:xfrm>
          <a:custGeom>
            <a:avLst/>
            <a:gdLst>
              <a:gd name="connsiteX0" fmla="*/ 0 w 3337560"/>
              <a:gd name="connsiteY0" fmla="*/ 0 h 2397590"/>
              <a:gd name="connsiteX1" fmla="*/ 3337560 w 3337560"/>
              <a:gd name="connsiteY1" fmla="*/ 0 h 2397590"/>
              <a:gd name="connsiteX2" fmla="*/ 3337560 w 3337560"/>
              <a:gd name="connsiteY2" fmla="*/ 2013170 h 2397590"/>
              <a:gd name="connsiteX3" fmla="*/ 2953140 w 3337560"/>
              <a:gd name="connsiteY3" fmla="*/ 2397590 h 2397590"/>
              <a:gd name="connsiteX4" fmla="*/ 0 w 3337560"/>
              <a:gd name="connsiteY4" fmla="*/ 2397590 h 239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397590">
                <a:moveTo>
                  <a:pt x="0" y="0"/>
                </a:moveTo>
                <a:lnTo>
                  <a:pt x="3337560" y="0"/>
                </a:lnTo>
                <a:lnTo>
                  <a:pt x="3337560" y="2013170"/>
                </a:lnTo>
                <a:lnTo>
                  <a:pt x="2953140" y="2397590"/>
                </a:lnTo>
                <a:lnTo>
                  <a:pt x="0" y="2397590"/>
                </a:lnTo>
                <a:close/>
              </a:path>
            </a:pathLst>
          </a:custGeom>
        </p:spPr>
      </p:pic>
      <p:sp>
        <p:nvSpPr>
          <p:cNvPr id="3" name="Inhaltsplatzhalter 2"/>
          <p:cNvSpPr>
            <a:spLocks noGrp="1"/>
          </p:cNvSpPr>
          <p:nvPr>
            <p:ph idx="1"/>
          </p:nvPr>
        </p:nvSpPr>
        <p:spPr>
          <a:xfrm>
            <a:off x="4661860" y="685800"/>
            <a:ext cx="6253792" cy="4495800"/>
          </a:xfrm>
        </p:spPr>
        <p:txBody>
          <a:bodyPr>
            <a:normAutofit/>
          </a:bodyPr>
          <a:lstStyle/>
          <a:p>
            <a:pPr marL="0" indent="0">
              <a:lnSpc>
                <a:spcPct val="90000"/>
              </a:lnSpc>
              <a:buNone/>
            </a:pPr>
            <a:r>
              <a:rPr lang="de-DE" sz="1600" b="1" dirty="0">
                <a:solidFill>
                  <a:schemeClr val="tx1"/>
                </a:solidFill>
              </a:rPr>
              <a:t>Im </a:t>
            </a:r>
            <a:r>
              <a:rPr lang="de-DE" b="1" dirty="0">
                <a:solidFill>
                  <a:srgbClr val="FFFF00"/>
                </a:solidFill>
              </a:rPr>
              <a:t>Sonnenkollektor</a:t>
            </a:r>
            <a:r>
              <a:rPr lang="de-DE" sz="1600" b="1" dirty="0">
                <a:solidFill>
                  <a:schemeClr val="tx1"/>
                </a:solidFill>
              </a:rPr>
              <a:t> spielt der Solarabsorber die wichtigste Rolle. Er besteht in der Regel aus </a:t>
            </a:r>
            <a:r>
              <a:rPr lang="de-DE" sz="1600" b="1" dirty="0">
                <a:solidFill>
                  <a:srgbClr val="FFFF00"/>
                </a:solidFill>
              </a:rPr>
              <a:t>schwarz beschichtetem Aluminium oder Kupfer</a:t>
            </a:r>
            <a:r>
              <a:rPr lang="de-DE" sz="1600" b="1" dirty="0">
                <a:solidFill>
                  <a:schemeClr val="tx1"/>
                </a:solidFill>
              </a:rPr>
              <a:t>, das Sonnenstrahlung aufnimmt und sich dabei erwärmt. Im </a:t>
            </a:r>
            <a:r>
              <a:rPr lang="de-DE" sz="1600" b="1" dirty="0">
                <a:solidFill>
                  <a:srgbClr val="FFFF00"/>
                </a:solidFill>
              </a:rPr>
              <a:t>Absorber</a:t>
            </a:r>
            <a:r>
              <a:rPr lang="de-DE" sz="1600" b="1" dirty="0">
                <a:solidFill>
                  <a:schemeClr val="tx1"/>
                </a:solidFill>
              </a:rPr>
              <a:t> zirkuliert in Röhren ein Wasser-Glykol-Gemisch, das sich dadurch erhitzt (Wärmeübertragung) und die Wärme zum </a:t>
            </a:r>
            <a:r>
              <a:rPr lang="de-DE" sz="1600" b="1" dirty="0">
                <a:solidFill>
                  <a:srgbClr val="FFFF00"/>
                </a:solidFill>
              </a:rPr>
              <a:t>Wasserspeicher</a:t>
            </a:r>
            <a:r>
              <a:rPr lang="de-DE" sz="1600" b="1" dirty="0">
                <a:solidFill>
                  <a:schemeClr val="tx1"/>
                </a:solidFill>
              </a:rPr>
              <a:t> im Haustechnikraum transportiert. Dort wird die solare Wärme im </a:t>
            </a:r>
            <a:r>
              <a:rPr lang="de-DE" sz="1600" b="1" dirty="0">
                <a:solidFill>
                  <a:srgbClr val="FFFF00"/>
                </a:solidFill>
              </a:rPr>
              <a:t>Wärmetauscher</a:t>
            </a:r>
            <a:r>
              <a:rPr lang="de-DE" sz="1600" b="1" dirty="0">
                <a:solidFill>
                  <a:schemeClr val="tx1"/>
                </a:solidFill>
              </a:rPr>
              <a:t> auf den Wasserkreislauf des Gebäudes übertragen.</a:t>
            </a:r>
          </a:p>
          <a:p>
            <a:pPr marL="0" indent="0">
              <a:lnSpc>
                <a:spcPct val="90000"/>
              </a:lnSpc>
              <a:buNone/>
            </a:pPr>
            <a:endParaRPr lang="de-DE" sz="1600" b="1" dirty="0">
              <a:solidFill>
                <a:schemeClr val="tx1"/>
              </a:solidFill>
            </a:endParaRPr>
          </a:p>
          <a:p>
            <a:pPr marL="0" indent="0">
              <a:lnSpc>
                <a:spcPct val="90000"/>
              </a:lnSpc>
              <a:buNone/>
            </a:pPr>
            <a:r>
              <a:rPr lang="de-DE" sz="1600" b="1" dirty="0">
                <a:solidFill>
                  <a:schemeClr val="tx1"/>
                </a:solidFill>
              </a:rPr>
              <a:t>In einer </a:t>
            </a:r>
            <a:r>
              <a:rPr lang="de-DE" b="1" dirty="0">
                <a:solidFill>
                  <a:srgbClr val="FFFF00"/>
                </a:solidFill>
              </a:rPr>
              <a:t>Photovoltaikzelle</a:t>
            </a:r>
            <a:r>
              <a:rPr lang="de-DE" sz="1600" b="1" dirty="0">
                <a:solidFill>
                  <a:schemeClr val="tx1"/>
                </a:solidFill>
              </a:rPr>
              <a:t> wird Solarstrahlung in einem photoelektrischen Prozess in Strom umgewandelt. (Dabei lösen kurzwellige Solarstrahlen in </a:t>
            </a:r>
            <a:r>
              <a:rPr lang="de-DE" sz="1600" b="1" dirty="0">
                <a:solidFill>
                  <a:srgbClr val="FFFF00"/>
                </a:solidFill>
              </a:rPr>
              <a:t>Halbleiterschichten</a:t>
            </a:r>
            <a:r>
              <a:rPr lang="de-DE" sz="1600" b="1" dirty="0">
                <a:solidFill>
                  <a:schemeClr val="tx1"/>
                </a:solidFill>
              </a:rPr>
              <a:t>, d.h. Metalle, eine </a:t>
            </a:r>
            <a:r>
              <a:rPr lang="de-DE" sz="1600" b="1" dirty="0">
                <a:solidFill>
                  <a:srgbClr val="FFFF00"/>
                </a:solidFill>
              </a:rPr>
              <a:t>Trennung von Ladungsträgern</a:t>
            </a:r>
            <a:r>
              <a:rPr lang="de-DE" sz="1600" b="1" dirty="0">
                <a:solidFill>
                  <a:schemeClr val="tx1"/>
                </a:solidFill>
              </a:rPr>
              <a:t> aus, wodurch eine Spannung entsteht.) Bei geschlossenem Kreislauf </a:t>
            </a:r>
            <a:r>
              <a:rPr lang="de-DE" sz="1600" b="1" dirty="0" err="1">
                <a:solidFill>
                  <a:schemeClr val="tx1"/>
                </a:solidFill>
              </a:rPr>
              <a:t>fliesst</a:t>
            </a:r>
            <a:r>
              <a:rPr lang="de-DE" sz="1600" b="1" dirty="0">
                <a:solidFill>
                  <a:schemeClr val="tx1"/>
                </a:solidFill>
              </a:rPr>
              <a:t> elektrischer Strom. Dieser kann entweder direkt im Gebäude verbraucht oder ins öffentliche Stromnetz eingespeist werden.</a:t>
            </a:r>
            <a:endParaRPr lang="de-CH" sz="1600" b="1" dirty="0">
              <a:solidFill>
                <a:schemeClr val="tx1"/>
              </a:solidFill>
            </a:endParaRPr>
          </a:p>
        </p:txBody>
      </p:sp>
      <p:grpSp>
        <p:nvGrpSpPr>
          <p:cNvPr id="88" name="Group 87">
            <a:extLst>
              <a:ext uri="{FF2B5EF4-FFF2-40B4-BE49-F238E27FC236}">
                <a16:creationId xmlns:a16="http://schemas.microsoft.com/office/drawing/2014/main" id="{ADDE2C3E-3205-470A-BD3C-E856A8E21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9" name="Straight Connector 88">
              <a:extLst>
                <a:ext uri="{FF2B5EF4-FFF2-40B4-BE49-F238E27FC236}">
                  <a16:creationId xmlns:a16="http://schemas.microsoft.com/office/drawing/2014/main" id="{69FA431E-B32D-412B-8EE8-27BFACD9B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7F1AC587-B106-44DD-92F0-2DCA0B700D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CFFBA5D3-FE61-4D23-AB2F-EC12CE5A6C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DA661ABF-E2D0-44E1-9762-393FF470A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F0F6BF17-560A-4388-83EB-CD5FABE5D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feld 1">
            <a:extLst>
              <a:ext uri="{FF2B5EF4-FFF2-40B4-BE49-F238E27FC236}">
                <a16:creationId xmlns:a16="http://schemas.microsoft.com/office/drawing/2014/main" id="{221936C9-ADFD-429C-9050-9A6786AFE952}"/>
              </a:ext>
            </a:extLst>
          </p:cNvPr>
          <p:cNvSpPr txBox="1"/>
          <p:nvPr/>
        </p:nvSpPr>
        <p:spPr>
          <a:xfrm>
            <a:off x="4658686" y="5687726"/>
            <a:ext cx="1439818" cy="369332"/>
          </a:xfrm>
          <a:prstGeom prst="rect">
            <a:avLst/>
          </a:prstGeom>
          <a:noFill/>
        </p:spPr>
        <p:txBody>
          <a:bodyPr wrap="none" rtlCol="0">
            <a:spAutoFit/>
          </a:bodyPr>
          <a:lstStyle/>
          <a:p>
            <a:pPr>
              <a:spcAft>
                <a:spcPts val="600"/>
              </a:spcAft>
            </a:pPr>
            <a:r>
              <a:rPr lang="de-CH" dirty="0"/>
              <a:t>erneuerbar</a:t>
            </a:r>
          </a:p>
        </p:txBody>
      </p:sp>
      <p:pic>
        <p:nvPicPr>
          <p:cNvPr id="40" name="Grafik 39">
            <a:extLst>
              <a:ext uri="{FF2B5EF4-FFF2-40B4-BE49-F238E27FC236}">
                <a16:creationId xmlns:a16="http://schemas.microsoft.com/office/drawing/2014/main" id="{D6E1619B-DA59-4A49-A467-FEAA8CBA2E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91442" y="152240"/>
            <a:ext cx="648000" cy="646395"/>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0264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FIRST_PUBLISH" val="1"/>
  <p:tag name="ISPRING_LMS_API_VERSION" val="SCORM 1.2"/>
  <p:tag name="ISPRING_ULTRA_SCORM_COURSE_ID" val="901A76B1-41F2-4090-88E2-B6680B1BC550"/>
  <p:tag name="ISPRING_CMI5_LAUNCH_METHOD" val="any window"/>
  <p:tag name="ISPRINGCLOUDFOLDERID" val="1"/>
  <p:tag name="ISPRING_OUTPUT_FOLDER" val="[[&quot;g\u0312\uFFFD{23CD6EB6-CBFD-44F8-9BAF-5E655E4A6134}&quot;,&quot;E:\\Anton\\01 kik\\Lerneinheiten\\Energie&quot;]]"/>
  <p:tag name="ISPRING_SCORM_RATE_SLIDES" val="0"/>
  <p:tag name="ISPRING_SCORM_PASSING_SCORE" val="80.000000"/>
  <p:tag name="ISPRING_CURRENT_PLAYER_ID" val="universal"/>
  <p:tag name="ISPRINGONLINEFOLDERID" val="19"/>
  <p:tag name="ISPRINGONLINEFOLDERPATH" val="Content List/kiknet - kiknet4you"/>
  <p:tag name="ISPRINGONLINEFOLDERDOMAIN" val="https://kikcom-lernzenter-3.ispringlearn.com"/>
  <p:tag name="ISPRING_PRESENTATION_COURSE_TITLE" val="ENERGIE-ZUKUNFT_SekII"/>
  <p:tag name="ISPRING_PUBLISH_SETTINGS" val="{&quot;commonSettings&quot;:{&quot;webSettings&quot;:{&quot;useMobileViewer&quot;:&quot;T_TRU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Path&quot;:&quot;Content List/kiknet - kiknet4you&quot;,&quot;onlineDestinationFolderId&quot;:&quot;19&quot;,&quot;onlineDestinationUrl&quot;:&quot;https://kikcom-lernzenter-3.ispringlearn.com&quot;,&quot;uploadSources&quot;:true},&quot;cloudSettings&quot;:{&quot;onlineDestinationFolderId&quot;:&quot;1&quot;},&quot;publishDestination&quot;:&quot;ISPRING_LMS&quot;,&quot;wordSettings&quot;:{&quot;printCopies&quot;:1}}"/>
  <p:tag name="ISPRING_UUID" val="{1A9A0DE8-2444-4D25-9F19-78BD7B9AC332}"/>
  <p:tag name="ISPRING_PLAYERS_CUSTOMIZATION_2" val="UEsDBBQAAgAIAHA4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7pIFPcckHomAGAAB9FQAAHQAAAHVuaXZlcnNhbC9jb21tb25fbWVzc2FnZXMubG5npVjLbttGFN0HyD8MCARoAcdJCiQoClvBSBpbjClSISk7cVEQlDWiBuIj4MNOteqHZBn0E7zyTn/SL+mZIfVK7JB0FgY8ku77nnPvzNHbz1FIrnmaiSQ+1l4dvtQIj6+SqYiDY23snjz/XSNZ7sdTP0xifqzFiUbedp4+OQr9OCj8gOP/p08IOYp4luGYdeRpeyZieqyNul6X9s481/LoaOR1x65rmZ5Bu8zQOl3/anH0ovr5A9I9azii5kfPsE4tr6ufap0TkUY8DpMgIb/89ubN51ev3/zaSoszpIbxvZ7XLxuoMV3bMjzoYoZnsg+u1rlgusvsdpLW2DV0k2kd3RxQw20nPLLZuda5HNurL72zWtGxbTPT9RxD7zNPdzzTclU2DOayvtZxBCfR6i7LeEwycTUnU3xwkoQC5+skDLN89TWeioD4ccbn+LCIyCxJ85k/T3FaFmSxuo1jHtc50reGVDc9mzmurfdc3TK1Dovz7GpehNBfxAGRvkxEnvMD4k94Sqb4o0WepGTu52TqZzhls9Wdsiy/HKWrr3A893O0MPGLmfQ+wxf9JILbnMSIKCc8Df1ikh/Wu3hhGhbtq04dMsehpyjROCq1fmMtEjk5F1OeZJvUbJNxQEJ/ik82Eam0LpIslw0HXcJyCI1veDyVgQvnUwrUkVHo/03mPC3inKf17tr0QjdPAS3LcDxm9tefoDk4AocfZMJhokFx9lXZ1GG21rF9eJ0GRRSJRyjwFMhoGPKMhKtbFLqtHwP9dGDgz5XOGLxALbNczPJ2WkYMneY0kQNOmA2QOc6FZQMbp3xS1VD23sjPsht0PuFCoUBWdL8lUH/wZYoa19ZON3sWgNlzd8z1d42ILK+6d5GkKV/k9RrhPFXAqsCOHKCjPVex1C7Opee6bDF/ofzew/mE++mEi1w1zzWwp+Jfk4KcF6EvtdT5Y9Cx2Rt4XXfD9k6Zm4aC4Ir7YEj8MCtxB9gtCwW8g01k0tc9MMVFvmxQjsqK17U+gCC1jsl0s42MdaZ1rLM2Eh+Zo3Xe0ToRk57rp1QVFdy9Js81cc992aBxkZLLIsBQlh0I4kT1JClhIsvs4Bclnx+2M+aw92MgQqfGj6eEKLlY2gskYPCRzQUMz5IQuityrDWOqdZjfQnb92P90juhusH63/fwdHWXzmTQChvbSXQAjG6g+r4QS7A+ICRnwrNq9pl99uEZ8pMVkorW8bR1bG9+PoyxEi37pqtUHOwAaxvAY/yQ3PEjJza5QNC5GlHf5uKn/HB6zKS2bj2iWDdchGW58HVfYMMMCHjo/ryV4jIGXw6zsu0f4+cPancJEJ3AwYznSzmSdxllx8eHXNyy5mP9uq+WP+1UWfUGHjnl7GPY0QB39nzoi7C52EAa7eogznOONKRBG5u6eQLBfgKezptLmVYleIZxLMcZuitSY1gtYhEpFbZxxBkg8SoKGi+5aBXEOTKwiQIeqAnVXPyCdR3cInCZ4JNMtlGdqKKAujG/Rb9aAg/2B3q2HukYGpupXtu9O/v73jxzddeA/6Z/LYJyG5IbDGqDKXQ1x5oU168w0D0esnVaykG0F91wdQsmQGizChSKShIVEZg+4PPVLXYnxQ9vf8ZaGcz+dre1Wad5g+t7CnSeyHtNRM7XGVfDsyxEeVOoQD3jaS4CABgLdH1ZHEZtLE09avbkqkUnk5Q3WbgrOaBJpsNwnfWyVsJq9UWtEzHW7igCA8HdgM+KJleKSnN5Ze2zEwrt6yaVA7ih/DduKVHwyyQWSN4frZTIlRJMyzbK/jSTXKCef7VWI+PYaCn3oJx/zmsVubS77wIO+iUzm8hVbwZryWYvB66OFn/ozr17Qd25cqM1Z7I1q2s3ftHleeoDeXIGfX/vFhEZJhGORN1bJ6o9Dus9A8aq9qCuS3uDIWCIpdjG75IivapvsV0V6w7rWWMbd88KwWcFlkDQaYgQRPZJ8LCNziG1z0DO6hoJ8vHThZB38yC74eliyYuAt9Gm6o6Klz3XRnL7WhTP/TAHWS/V/V5kbbQ8buLK4F195NF+Xz2eIaehuFpUrTNHQg7UZRizZuc9bS5wN1sWs9Vdgym6NtEbUBPT5H4r9xhRl5312lVrxGZs844mH3nUO4khX2n+++ffOmk13tdEDrIszztUed/A35wy9VB69GLn3fR/UEsDBBQAAgAIALukgU8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u6SBTwdfAdLcBAAAQxYAACcAAAB1bml2ZXJzYWwvZmxhc2hfcHVibGlzaGluZ19zZXR0aW5ncy54bWzlWM1S20gQvvspprSVG0GQwEIo2RTBdkWLsQlW2IStLWoktaVZj0YqzcgGTvsgOab2ETjl5jfZJ9keyRY2mKwIYYtsDi5bo+6vu7/+mfFYu+cRJyNIJYtF3VhfXTMICC/2mQjqxjun/XzbIFJR4VMeC6gbIjbIbqNmJZnLmQz7oBSKSoIwQu4kqm6ESiU7pjkej1eZTFL9NuaZQny56sWRmaQgQShIzYTTC/xSFwlIY4pQAQA/USymao1ajRCrQDqM/YwDYT56LpgOivI2pzI0zELMpd4wSONM+Psxj1OSBm7d+Gm7/Xq9uTmTKaCaLAKhOZENXNTLaof6PtNeUN5nl0BCYEGI7m5tGGTMfBXWjZdrLzQMipu3YXLwInaqYfZjJEGoKX4EivpU0eKxMKjgXMnZQrHkXwgaMc/BN0QTUDeazlm/YzdbZ92e0+qfvXEOO4UP91ByWu+deyg5ttNp3Ue+KvybD0et447dPThzer2OYx9dayGjC4RY5iJjFjIbZ6kHJWGWCrPIFZRxLNIbNEpQWOacpgE4cZthFgeUSzDIHwkEbzPKmbrAbljDbhgCJHsyAU8d67TVDZVmYFzDFYDoGOayrInNV2VNbG0vhG4W1q/DWuqlRZWiXojFg2u5a5Y5vzQTY7qPqKfYCCsTbgQ5yDjvZ0kSp6qhnc5tzy+WPtwBYw1iscCcfiZuzP2SL4hc8Ls0grmW6w+ZaKPkukEGmGOOTPYSEKRPBbY5U8iuVwLIzJWKqby921PpvZRRThAP5xCQw/4ttr2QpnIhqWVidW95jd+6scIeFb8XfBeLdwq3Y870RDpXleQPJ1deiOkmAyQR3UA7K2Qckz4DQrNBAOHkKsVaoC6I3SqAWjGafJY4GohPJXmbsUviAghfI7swwlGlZXzMDZDcW3KZ6amNww2VVh9gRCoIceVZ0al2t9l6/2zOpA5xQMP0K4wUfi4CYwVocysPs+BPPqcDtIAFEqo5gBUMrCBqFh/Wo9I5uRWfzDwd9tTX+xOIv+28aYa6cMko5lyqySfhswDRaeoC0xWykLspI2Xaqhg9QXUfInIyU8KndArkMqWANLFX4oAMIFUswGxyXjGe00wDFRWciaCMLfcWv6fAo3h5Kmel85+YmhH6DUpkDIzfNHyn5UJdh0p1MxY9fe9qkYhyXQA3qmXaEiSL5tzU7T2cXAlRjV9tLHeNCGT6NAsokowQLqRIm0QbAeRWZm358BhYUYkaOQA3Rz4GhiYGMQ9gFlUlM2vrL15ubP68tf1qZ9X8+8+/nn9RaXpwOOIUXZieHPbvPJlU07pxPvkXpS+cUm7pYtVHuHGDf8vo8pNXBXW767SO9/Yd+8R2PiwByNm7vUNapt69l2/m+ZHmqe7lfT2q8aDmCoaVuFOlog6ACSCTj3n9C/QpinDsoNsBDDLdyFVA7O6bvY5TRRJTaZ+2upUm4bvjycf9gyqiv7ZsTHQVyV/2KnnZsiu52Kvk3VE6+VT+lZk7CVXyhI5YUCgy3J8xRTievBARxVB9FxOjUvN+1bD5PgbGg0//xcR5xIHxaGX0Y0z0x8zP/5j2p/2v+JsRv8hcv3Vov+51mj/AaHmiDBZP5c3YwlWYZS69dNRvIiZYhLRy5kN5U9nY3FizzOWvajVEW7z4bdT+AVBLAwQUAAIACAC7pIFPM+71anoDAAD8CwAAIQAAAHVuaXZlcnNhbC9mbGFzaF9za2luX3NldHRpbmdzLnhtbI1WUW/aMBB+Hr8CsXdYKR2tlCLRFqRqrK1WxruTXMDCsSPboePf7+zEwYEAIaqU3H2f73z3+dxAbSnv7kAqKvhjb9ibdL4FUS4lcL2ENGNEQzckCl7jx97872LRG1iEYEJ+gtaUrxUaSkuXIioSaUb4fiHWoh+SaLuWIudxb/J9fmueYGChR6TNPgPJKN8i7m54//Qyb8YxqvSrhrSfkAj6AhNHwuxmNpwN2xAyCUqBSebhZTqc/rzCYSQE5qKMxqP70bQV4xBmbn+tSDuqqLak8XB8Ox41k7C0iK3X9UKMTGR51r4NmRRrk/sRY2yeKwwmSIxqQPjLg3muwFFZexPkSr81/NNXah/mWgvejwTXKNo+FzIlDDmJ/bXilB1uwbAqqkJg5mHcguAUFI7j6FxhyBrqVb9Pwpv47gwaqweyjo+SOILkkmr8YpJmoGI0xjyEjG3G8MM8B2j55p38wNRQCvZhItQmgtFzyGCiZQ7BwH0Zj9qIr/dc43GHSUKYQrdvcpAP3OQHyZVbom5zqD/wRXnsQUqD868Ey1N4LrL0YHW7Qz8/P9m++XlVtioxCbvS5GV2MDrcG9b7BOcZHe7TFP2ds/0J+NhjGO4IPRHbvAuF/hYAJ/juquO+rMssvzCDR3nxSoMFpCKGidXDkqZgOhMMrM0kMTjKIuBkR9dE4y3y22DCvU1dBYMjR6GhRskEmmoGp0KKRC4VJoHOVbm5sjsNHkMojp6a6gUk2mHrRld6c0v5vbbfvnpL3+50+aJKxUdX4/312EuJ3IJcCsFUr1tScIZhee21eQw31wSOH5CvPBEewcZsZHChQbVCiuIwtcISrUm0STGV5rSr4tnuNXYpKOOddo/naQhyhh2n4KRWtxnUhq43DP/0isIXxHX4Gafh6Q0uxQmtVOwZbI+ByGjjFF58GHuaM00Z7MCNBM9gNnlmO4FCUZ/u0SinrjbPclVq5fQ4SMFH1R0n8BXm04wvPJcHsSahsrs5jAQ3hA8zwRvL5VgzIvRjFgYrFH9FdDZUC1viVY7kWnxqInUZ8PBtt0p2MOU0teMDzbqSRJPHMJgQWVkC63JpnthdcHOhVAtVu2rwNBPMaJwMmwjWU5+MSzxtk0QC+FPRGjvVrP4F+1AQGb9VgNrwbnAbLu4MLzM7YHEwp5kOBp7JtqKqOr7j//yTTuc/UEsDBBQAAgAIALukgU9FaN0k1gQAAM0VAAAmAAAAdW5pdmVyc2FsL2h0bWxfcHVibGlzaGluZ19zZXR0aW5ncy54bWzdWM1S20gQvvMUU9rKjSBIwkIo2xTBplAwNsEKm7C1RY2ktjTLaEalGdnAaR8kx9Q+Aqfc/Cb7JNsj2cZ/sCJAUuyBMhpPf9399dc9Y1W2L2JOepAqJkXVWltZtQgIXwZMhFXro7v3ctMiSlMRUC4FVC0hLbJdW6okmceZijqgNW5VBGGE2kp01Yq0TrZsu9/vrzCVpOZbyTON+GrFl7GdpKBAaEjthNNL/NCXCShriFACAP9iKYZmtaUlQioF0qEMMg6EBRi5YCYpyvd1zC272OVR/zxMZSaCXcllStLQq1q/bO69W6uvj/YUSHUWgzCUqBoummW9RYOAmSAo77ArIBGwMMJoN95YpM8CHVWt16uvDAxut+dhcvAidWpgdiVyIPQQPwZNA6pp8Vg41HCh1WihWAouBY2Z7+I3xORfteruWafp1Btnrbbb6Jztu4fNIoZ7GLmNT+49jFzHbTbus78s/P7no8Zx02kdnLntdtN1jm6skNEpQir2NGMVZFZmqQ9jwio6ymJPUMZRozM0KtCock7TEFy5x7CKXcoVWOTPBMIPGeVMX2IzrGIznAMkOyoBXx+bslUtnWZg3cAVgBgY1nKsifW3Y01sbE6lbhfeb9JaGGWFak39CMWDa3loFXtyabSNmTaivmY9VCbMJNnNOO9kSSJTXTNB574nF8cx3AJT6UoxxZx5Jp7kwZgviD0IWjTG+h3tCYt0sagcqWsnIEiHCmxrppFOf2yhMk9ppvN23hvu3kkZ5QRbFucOkMPOHL1+RFM1VcVxJU0z+bXfW1JjU4o/CoKLxVs370nOzAS60KX2Hw6u/QjrS7rIGoaBfpZJX5IOA0KzbgjR4DrF4lMPxHYZQGMYD74pnAUkoIp8yNgV8QBEYJA96OFsMnsCLAaQPFpylZkpzakxWnmAE6UhwpUXRWs6rXrj04sJlybFLo3S73BSxDkNjAow7pYf5iEYfEu76AEFEukJgGVMrCBqlB+OfG1qMpefynyT9jDW+xOI/zt5l5wb4ZKe5FzpwVcRsBDRaeoBMwqZqt2QkXHZyjg9QfMAYnIyMsKndAjkMa2B1LFXZEi6kGoWYjU5L5nPaWaACgVnIhznlkeLn0PgnlxcypF0foirEaGPIJE+MD7r+FbPhblJlZpmLHr63mpRiHIjgBm1DFuCZPFEmKa9zwfXQpTj1zjLQyMCmT7NQookI4QHKdKm0EcIuZdRWz48B1Yo0SCH4OXIx8DQRVfyEEZZlXKzuvbq9Zv1Xzc2326t2P/89ffLO42GN4UjTjGE4VVh99arSDmrmQvJfxjdcS2Zs0XVx3hSQzDndPFVq4S503Ibxzu7rnPiuJ8XAOTszZ+QFdsc14tP7/wOM3N4ez/v9O6Y4Yx3MU8w1N5WGQ0dABNABl9yxQuMKY5x0GDYIXQz07plQJzW/k7TLbMTi+ecNlqlZt/H48GX3YMyW39rOFjaMjvf75SKsuGUCrFdKrqjdPB1/Gtl4u5TKhLaY2FhyPBExhLhQPIjRBTn+lnMiFLt+l3j5XmMiIUXfHbnjCimyhOOiCcTzjOe2j+vJP9jpheKXy06IUkHYmaMftBR+WikT7PWaRw679rN+pPSx8rx9yw0+7j0FU/jV1tT77Iq9sK3hku4Pv0Ktrb0L1BLAwQUAAIACAC7pIFPNQPeyr8BAABrBgAAHwAAAHVuaXZlcnNhbC9odG1sX3NraW5fc2V0dGluZ3MuanONlM9v2jAUx+/9K5B3ndCa0gV6YwKkST1MWm/TDo7zEiIcP8s2WVnV/31xUqidvHTYF/zlw/f9MH4vN7N2McFmD7OX7nN3/hGfOw285swRPse6nNBrrzMrqxyeqhpkpYANkOb804v8+k5Qxkx1ptnpp7e1gR9D/03BpQ1xTVgYQrOE1hDaH0J7pgL/jSp7q6qvKGhzdnQO1VygcqDcXKGpecewT0W3wgIHMDZg/oMWXEBkep8ss3ySfHdcZGkuViEnsNZcnR6xxHnGxaE0eFR5T+/u/A7p/UmDaS/8cAn7bbMLAVlZ991BPQy8vd0m22Sa1Aashbe4q806WX8lYckzkGFB6WK5WH+ARsa7bn1AN5Wt3JlOk/QuXYS05iWMurQsstv8PsZU6zXq5ih4zzl4dkExPCIkP4EZWYkiFxBdt0Z91FdcoDZY+o6M0dRvEpXI80qVPbdZ+U1yPllvO/Xf6CbGPEOTn28PvvgdMoNmrFn0zHDwzPbEq62nhssVk8GRj9sOoj5Sc0FSoqJEJAJrCmzIbNxw1Pjzr7Zubg5gnhBlOz1njDvHxb5uB0qb/u9wMJCZiqtrai5in9bN6z9QSwMEFAACAAgAu6SBT5QTsyJpAAAAbgAAABwAAAB1bml2ZXJzYWwvbG9jYWxfc2V0dGluZ3MueG1sDcwxDoMwDEDRnVNY3int1oHAxlaW0gNYxEWRHBuRgOD2ZPvD02/7MwocvKVg6vD1eCKwzuaDLg5/01C/EVIm9SSm7FANoe+qVmwm+XLOBSZYhS7eJo4lMo8Uixx2EajhU17/wB6brroBUEsDBBQAAgAIALBdXk9sSjjzOiAAAM5EAAAXAAAAdW5pdmVyc2FsL3VuaXZlcnNhbC5wbmftfH1Ykufft7Vabm5TM9PmW+FaTVPnamlkspVmrdRf2TIVpXzJNjUCxXeg+mWJFmQ13TJlm1tWKqSmiAhUimiU1FwgoWC+ZHahiMSLvD5oW9O2+3me+zju43m5D/+Qy+u8zvP7/Xzfv+fJwYX7V0jQ++9++K6Zmdn7O3cE7DUzW0Q1M1v4wvxt04hAdppkuixI3Ru01YzU5ThqulmU+GXwl2ZmtQQL3aHFpvt3ju2ISDUzW5o2/bdAdNgl08wsIG5nwJf7MmPG+k4Qbmm/7skwZqz8aN+J80fcFr4fvHh/Es7+crP5xZ5v8/acCgguuubQ3fHFewFvIzySXWNLv/dl7Bv3aIzjgLw/77lN38g/eNY7xCYldbkxBoPJTe8aL5czMtJH5DtcxiT313Pvj0tSRT9I/eulVaTGYbJBA4nR39kFY2gyiPrfGowjYuMKE0izK3mPq3+GBbKflKwpAuqJxqqX96aHj+F/TqwZBiPpOhb5qvtC08jtTYUklBOVoXExhDVPD5j5LXpEibGVHrrvuch0d/zMSg2vyt8w6nXVbmb+Nis08LVgWhNmE+fzoTMrMkF201fL8o7p8dv/XoNcMP24H/fH44wCKNHwstI02O8QT14VOqWuNEpeEPxVrCouXWcXDtP8VnLcwq5+5eGt908nH+5tL3MNT/c3LS0BSGRbyOR1CE1zl1gYddunQGC1HlTqZFtkYYJWTGPs113kYr3RCAur2O3x9RWgacYPkXx+gaAw8nj0xs1uM8g8QHafevy5anmRxffFD/AF01i/KOxYvJtzOChwyCTbj6bPqwl/EjF9dtcJ9libvMPsiDX1+DcCybUZcW/lQ2/fSk7fF+BpuokM8DwY+ZoNF4SkKxsgaYpgsc4jHI4GuDFYg07OhWGdB+rQfShBpI8jGVbmwgCkGK4iQSbLjKgm9ikxgmA88JZ47Wu5wsHIPHVuzWZrqr/mEWGLIL2H4rK/4x6In8qlyzW6iRSxwYkPoMUqpqYzi604Ab/0pzwc9xXU/QFPCI2X86FwjDw0muhyx83f0FOK0QGeEFtqepKWvePtK8Wz54P8ax7afvkts9qGGlu6KsTYAWBfZpfZwXJlncMgO7/o14K3XChy74IFRQVeKrBCuSH74mEquhQtVmQBz2sa9LaPTnYsDg1/rQxy2hA4BuOGZAk/HHxZh18o5J9rsh1hRS2Pi3LPZmmSnIosykmv9di1CjmGXYtxyvoukKRvKe2CPXWXXw9Fv8j+27Q8BXtg8EgNuk+i8SljLoxIdu2K4mUjHGpjrtgRpRRiBN+G2n/0tek2lXTYYglJkHeTakqjjVflfJcfICQKflmUsTAO6kxkj7E2FtveKW5AF1mMf/zaAqk46CEnXAPZAc/ndhF2NJIc9iTBvKqPL6fQQfxHMkP1WCH0mM9rzfiZ/Aha/M9O8X/I9/77sike7VD8tssrGj3k6kLNfppnR/KfOGFpRgiQdNfC2f7lY1raayJXXflyLgRLf8DFGuThMP2L8BNBIOVoDyXOhavU/5UQuovc8eqOmJVvEbZJBgUM5mzk41un/+tfh4Pejp7BeWV1kUWTxQyW+o+QCzJWTYt1rDjAs99zhmvXhY7FJYMWMPXdx5tFMnwVnz6OCm2RnYO3ZHNzRBdJxBnRfXeVWFEH8nLT/aEXuLnP1oeLp8rEWYoasabmOr/l2eejCvwrar9tCiQRtVSittmuDyKzgSDQQzsbx1PoE3ctKBjZB4SvJUG1Lm0YW62AAQvUFVRQef4UmJfrK1Bdq5GBZwvsBEy9kIlWdIZiJjuFN+pQUlCjtdeLek7/3urjuWFtT1wPSAoF4MJpy92OAJtCxOtuKL1mwv7GQJ5aJjVnZZmiySWosi0Lcereu4mILOVCfx4ByHux2N8vQKyli3P0+1lhQdvbuYYU/LOlr8QbWUoFbWBZyCSBmYtuDEZ94Bqjv8/V3b/IdT3PAlvfGKhrCrniIoRiD272LOS6ZtcANXbK2poGUfN7zoXqFcwHXGUKz+Y1KZ7wV9BWJ8LVArN0v+aP8F9F1LoNPPY+mdfzTBaYs+jmAWy0szCCYucyKG/w9Fs+Y1WCiBpAsnr0Cf5agd0TrXiw4HYD83Nv/G8FKN4eWIS9BbC2RsFjWXn185uB57Xq3LKYBe85X1SoGnn+F3FHHAFJ0I7Df5kgwWlPQ8x5tsVLhbLVasG6k/uu4FEDeVPNyXZ3XmQu6jFshcTcZze65rKytUL7p9449CqMEq7JiaoNrbZqlCateOUvafgi97bCMVTbY+/YmrW2lXFlpaIYW3iwn/OCRqYTAnLDwplmWzswgoH87K4szG9HROQrlBzCnzACSJlFdOavny7kFeyx/knZ0eAZJXMjUVwUDYVy1Vi79cEcq8KUMXhoLz+P/bGyyJzpfrgM6ZY2U3iv/JqaD7UuV9r1IPZ1ZnP2tTzEH7D1ah7U5UexM21r3Uh2QhwKdJY1DHic02ZrxQ6RQemsbKBZq5mwZwmRgyNonD52LFyLyQx7/qeJrahbF1XmhwmES1wP1BxDtSRvQunDeI3S7C2ZyftfRhe5h5B7Wv4y4vFw0bvRPotJK/8hYnrzXnmfaRbN6tUKkN0xuxlLJu78pzD81ZQI7lp4QeHrcxDv+SX/U/Dv8qKnKe5YYiY0Ryz7ETj0ZqUsWSx+nYo+c6Ka/fdJrJMbQHw7xkRelSVzghYunSqR0jTfZRg0j710k5uPL1mrFPcQ4rB4PVgoXv8awe4gkqm0j75IgRuHqyiMMeJbhB0Sfi02UavfMys9AnSm4sTLxZ9NTLAMZWOqoFnrPYMQdwZttRmNYpfZiq2za789WDR7qknY6PjZZLluSH2rC2YLAapskqvnPvrM1JROcvz2creooJo3n4LsbAJInDeI77aiegbNBgFCen851OwowGAv/aU81qIiADlPbJ7Y/7vEnu4F8bl0PQyqf7FZ/F1M+kuAKfPqlle26fO1F6OVGxLeoDruQMWMOjHTFaMQ9f2a1kdMfdsaskEdGqMDIzC5LaH7CoTcLubO3vbmB/q0j4slujC8KlHcLqvTYh5Ev4H6lDaAZL4Bq5m0IxkGIMbe3o283mXp4zn7whY1SnSlkkNV4BtJlvsoqBaIlp/dsnvoq64lpqyMxEF3N4UOaR6ojFUAIQP3uU+NQ1BmTf+yStcv6BM0F/TS0wN1ar9qwChiGn9/DMMqqvjCs0B1iocANTBYAEVMYehYBRnyMl7vSw8iobDFEvM6iaFaGCks5PKzZAhjTO5zo2bi4liiuOKTNzF3iYfA7ZfDjkZmQCAhZK5rQKAO59o+ILcisrMRYJ6QUt/7DKwdzT9gfQ3Uy5pid9jWetx9/GR/Ok2rLEY7aEetgHbUQFry+qOu/pYI2HhqvDDlTdOVJwwVqJe5tGLaup9svxIThMszD0GUKaaWAuxmtrw1hVRPxHcsC4odA0hrbYNSnOCJ0Y2ccS5DhAG3NQNJ+Guo7oTuOr1h7V9JvfCdkfSP+IgyVPx+x7FbIjd7oK1Zm017YYKq2HgH1Xfz533VFNHpJiE/GnDiwoS+5R/UHoWa6MI3V1PgIRyltmJW7fj4Ss5Q5IDOPMT6+EBadWkNhTZqImQOZTMBW06k12Y3yVoaJMmB3X3ICI7LioSH+t17g8Du7STfb91Enk3kekf+gy4IyUaWuPhHdZPBh30st1SMfAGu1ftiIU6qTbwIPoETG0FkJwAdN3pi0i99nY5VprTV4ddaaPkr4N+ddeXyEgBd5SqhlDCr8H3/EAdFLPrdGV3X8yeHSldzD624q6AbIZKtrS4l2YyQUaruVYYPeiKNmfHh1bSj7o5w+CYR0ZfuWZjfQHIhssG1fb5OT5PFBgz9mzc9IWRo4FDnG2LlQ0tc38CxEhmNT2ZC7v1VRmNPdqA2vWkeEH+4Y57YPLH/r4mZEteALFvvYBh5iRiRzQkOU4MsFBk4oxZx/U8L9Ztn8/sBD5Xqayx/8cKfOOOllM7mmwBG0tUDu/DPTgatVQI9zPpZAEx7c1vDxHoiPXs8mlnE+NfbzuU9xDhml1K1+3UyDTVtTUv+61pov6oOxXgGszTIM6eXuvuvYU6HYpLjJd+xRdWbOjrYlTBXbyzPOTqzo81VvmSu4ms584v/Ly2+u3pmgyJ7UeGiP5Ad8cwTgBh18tGpkTkkM85BrbNFumfE5uyxJOzzJ4QWQxDZX3E99FdgHKSpBk71bG8U1d8aD0uPOAxjNo/7oOWUX0aIc3D0rkHqpw9GO/cEI8BbwxvHl1pLhAz9ZpJIK1JFs38aKc8ZUbCT+xKv21BvVDQHkBxmPM3R1Po8Z0TLNv60ljdFYmq3jCasGuBHiTX1fNDxGrkrnq63w45qdObfuJ9lTSXpb3ZZIk4dWHRNP6nOjWY0UnrTxK4Ha1A8pYr8uaeYsL1QS+cRunOGwCKi0HFK+VXnLGVs9UEGPryOHyrosAlCBh4Exyyvfa5lGB/zhbj8ZZXh+wpWLgsqYI0cYt0wD17VVfjFcqHIS0i2qdwGXU4kj5E5dR22qlQYvE/qS+eJQ8lkOGRvCgEq0+NWNjZ+1/eM2jGb1xoky3qndTJIFF8iBS0K3Fdgv0z2beB121942cCRSl8ngCQvyY9lV9yNdXAPYOlxPbc8hXH72q6a/0uQQDuwBsSX6dB6fVqv8t1vOAVQIOdSdDp+tqGPiTtsZR+Dfne+dtSVZPflkcBfzL9AgP093QMSvNdahOXYF5o6nFtk7Iu6CtSG8FO1CuVdE72XGC2nWVobk0uM7etjjG+arZ67aFC4Y57tgiMQtxeeAxr3hYETAkLLExYYyCevPtktW1uV6d6P+YgfvArIjNIm+EQUueFXCvni0KB+sAFeNK1zcWrx7H6Ctp1k2wRyC7wdYeqs/hWhLpC7Lq3hxpUpilt96cZg8gF4Xo3vAJB5al++EFbrxjuXUlNRA/Jj6SOA9lHbCjzFVtgFCk9O7TvToFegDhe5H83BWiRAG13ylpfUkCGNFKxXV/CcXv5DKmhZYO+myCBwAjYIyCwzD855jjvYCGMs+ck8GtD1hFxxKZEC0qBElvXX2sbBl5hLX18RkTP8Fro7UpgGEY9RM5geF5WkHyyKrh03oOIpWZ5zOrCpVrmf/9wNSM/cnUxsyZxdTGH0nB2MZ/r//uJTuA7FMx9Tvx8E0dS+rKMwFInkhBIEZo4XEDsUcXCNjKzVUUdEWYrpQ/7O0REi1tCZAOK3XnjDGr6xwHRMMjxjajpsY7RPXJrxBxERuZizUERMwM2bd+1HXGfnBRUOKn75QDz50T5WlnXj/lsahhSreCzEykpIEKyMZcf0RLJGxIoM5sjORYXdW/lZc91JRLIvSjLmBpIGR28GkdTCaClaqi2fDiaOr+VsPWQWF7l7FrrSB+LyXakBJPkc2IlOVCXHFzJ7fhN8qIBJbvCHbCept70E6rYgWezMwoHms/KLb2zGXLL0BP8s4aFchglAhVy2sc3Xy7BD70wFnWWhBuusjLsqXGldu+b4kA01s2W+jMwvnrW4OHGFySmmvyj5hbC55JO/hm2pxzlF819BzbOZZzPPZp7NPJt5NvNs5tnMs5lnM89mns08m3k282zm2cyzmWfzn2Fzr8x1+pHEf0qLvcI43bJTeXL5wZLp8ZklaQleRxa8Pkn3CxNYzPp5AnffH5NnsN5e/x39x8Wvj9kndv8HSzPwUBdNmx0JM1mGRSosDVwuVE8nGv5dBTeuMUoFhdoVKp/xjF6jBFho1q+ja1ux2QoCdpRAIgrpGg/s9/6qwe9UGZjJbj5hj/oHVcv3/sUUW65Y/NIdq4vPEYzJkmvYIOcSLYNxL+bhwulzR2rYULYxKIZhWOLukGYZ2GtUg+vIlmbH5QqlZa4nGsOeKlz5w5ar3+VfttQr2HF2hFC/EMFgxld/qSJcx1vnkGwZnOsk4C8xuz21dLNzo9bxkQKi1yV2pyBiBhD3nJlhdXa3zKaPPceXUZ05NoV/cnlZ5aLJ1bTgz7iKRMVbGivjhU/9EgjiT14rpAAq+DTn2qvJQzUFlmK0qO77lDPyS1swlfGvlXh7vY/e5UCvClJyDGLm/EEQckuuDB6m7Cm/8A9TFbeMbxX2KFMMqe+o3uo/ZE119i8CEJxZIAM8+3/IXm48wfqfzSF9KdWWiWmaJcYJRTjTEMUsjSmfeop9GcfnC7naqQzdM0V6jP6yS4syzMiGGJs5P8jxGdiJThXYf5zAguinYDmT9i2yYDhD4+PywMj/PgzoS3cIEnADoSpiyxTRXyAypFoD7Sheggw1xqePZSMcEJBBjHQkNPtykIcHwkGQIu21PH4mcChbHUBie+ToQjr/sKo19XTAOjXZWCplaryMVVKG96eOge8VAo5cQqb1T+4ntyUDpYypqPFlXU30zJaBHCfxiJoRZFYgd327hv1ZgBnnLve64ijtXEUpxnOgufZcA/3AmqOunoVapwXrugjkNUdVmfpv6T37kyGNDoCEX3ppjBC6LV1Ik4BnXcwscR0KH5GOxIUVdsPRUk5oCGQRiD9YPMce20D2beywoEeOLOv1lE1fAZ7CIeWAd+G1eqIKlivM8Nt0+RtssnJimfeRwB/DgLJmyaUZTDmSs6jYviYmgqlCDQKRkIvW7IGRykgv/3awrAEHTa0TihL41G9GW853HnXoX2VNNbTDMMOQaGPpBNqoTSRB2i/UZOD/rra+1TtqfrwQ3VhYkaJsunN23bNqtleO42B+s9qewCqIq+RtRgk+8dFDHck0MVfdBGvEpljfBR38GigDw/c2Qpzpo+Gw5myDipGrqIXo7tFbQ2arRfCbPhg9rZnOtKECbBxvaWU9qutRklHgEr25HGMeQArvqldncWe5WcyjDhT0aI7glAQoPZ93brdjdL3ow4yvHGtS/Z7kr4i4L6h4JEPcX/h4xlx914mF2u2k4UYgYST4npK9uvya0bALpn8SY/TheGEmMPVraGPR6WX3glWriyW6831KT1oXgipVHSzp23h722crqAMpmCSca8XAtWvJ9Ap13rZFJ0ur+9N0ukx9BkZdGNpV2J2kV6Elu/jrIS0GO+MQQMopSfGU7apooFsRsfxSY3/nsGDj4OS41+Wjk18FkRQoJ+YZGZogJ4jlip42lQfJpnI9W8FXjTWJ9iTLPYXvV2K2h+CIMtSyg+tqLeMBVPys6Afxb65LjldScH0f4W9v2v7Os3jvRMJ2NlsWEUAKg9gRtiBZF1+UGHRG7RNnLAoNLr/vRDzIvljXtK5LTLzmkkChc0ipF5vKmrxq40vEaZiOozkl0SNNbRd/G7SZpN2bdowfCqDeoarVC7c3xnx89+71hMAzDY6ubc0G5095TC/2sL2YhyxNOa3OmLyakJLhod3o+nPbUmYaWCGVoK9sGypYzUgEWtQf8pHv5SXhiD+onftuVSv4cdRGmEftA1qyqql39cPT6ghxyXhqYYVEtnl1zpcWN2eK1ofFeecqFEs66znFvj+vMbzdnSLq6tAH7AY7r84oZXY2bG4QpVBq90HsVPpSKCeFn/MriG9YdBQ7mXWr/EfS6vKziaG/mZzcic/c6TfVi5VTYY3+MJf1ppxQB1Qn0B/mrx7fNsLaPuNs+4aeEOzx2LA61NGlXx7KwyXotbbCaKBmtaeYjHVDsu4TYENtYKDEHyGKhHtQBId7uQ1twwCDNEZW8OoaqfhjtCQ/ak04GFlDhmN7Vfb2YhXKUPCTjJ7PHcy5VazQQ3koXhyVwdaCk3Dam12FWL6Kw5viIGiPuR0pEm6Fkih4Z1bZKOj4XLKxKImFk9TdXBienCgYfDsVpKmWprSVo34Ju2J355vAdgVzafto/h6ZvSm2mteF6aFtwzmXoiCuCHAX7EuPcbEhgz7AaM96nM1xt6Yq13z/+GJDabF+Z47JyBRyTtq3m0gU7P34aRew4YBPphhFaZiq8hk3t6YOiAsa0rBZVrwib/baW8Vb9p1CaSOGnhidOLwoTkrjCmNx+170uaSIPQkeGZuaxzxjRjtQ74UfQpP366CEQe/8MTER1VchqYXykLm6cVqfBME8p87KJ2M9BGg6ea6dlxf9/O5e68370zoCjmwC20KamJmOIF2bytd//M6ahXuVeoJc5frz0Uhys+SahmpufY2n3H/EAsGM0wJ1+sRP/WGHgN+zdyVniJW3krFQ5tdnxV+VZ3+G8bvvX/4L62K9hPLAZHM8IA3xACYlcR/PBLhtU3HmXmdYUpM0yqJO+HbmjuaiJMI7tY5xrdEs5hb35Y4VDyPxlKI83LqD1XIlTFc9vFEIVQGNTN8CbAYP9XEF+9Em3dMpBYo08gEgt20YiLvCHOBrco1TOOmjOmNp2ZZiTiSeIEZTSvVne3mY0lpHaTd6duEG2ZmaHO1gZB3kMi0q1JePfPGpVtKYIUAVh3Ga/bTfd06H4hobBMA44R5PeX/ifJorH7x3TTGNEeyd6vZZ9bC9JWhvW92S6w1lg0tlCURtEvXBRn5dUNH9yP3PcQlumfHjH1JFxqIpCJ6BqV1+CMkqV4vGKuPoCnmd879RU4hOZ45EyygeVKk8hVs82cQiWuaH8Kj7zq1zqrwpSTbsC20fnMzc21z+kH2hxm6mcETMVqbwHv4gbed0IO30Qda4omJxvsdKVmTfMjg1j5oPNTj+u705xvbTuszaYmFyqgdCwBh/xKhmyjbY+n2WcQ4ahj2TQsF8MGCXBORQGKFJOPaG4kxHnkJpb1tZokdEEhKUaBhHJqNx0lW/2jQpK6ziIoKqUAmEp3/T5Q1XavEBuIdgeNUMruHf6zy5/odfVbpzvsiVOSdzum1EksYFzhdw/d6Il1/dFzT0bkg1JacPI84/ae0wqC7gf4o3xfcz8LvXwbEpHjKLX/TAPdCDU6mZtAEN2BTKeCuYuFtxoJp4Ua+1M+WRsoxbkGI2Z8bNm/vCIK6UBox/7HXM9nHQnLp5dNTHX42r8tGT4XTNUx9DGx8nH6iTgG/7mDSsGEoxws6FRIR2hdC/mDF84qYGR74Q8gr7dUlovuqhrcugfFCzipZy/Ew8CDl2YmUxbfvJJgN4YPT3R15JZYNecB4Tpo1yJByKN2ov5lhRORvDW3DDV63seHVH14y3RoKDmvuGHEHhByBvyehCYx80KKuGo2KrSd4vMgWRSvaG3kSaj8lb2w32bP4KSLcgW1U0pxPJMz9gXY8Zeh/erLnNxBhe2BB1dLK8XJxrfJxkZGPT6PiexQ3J2F7jkjsS3NOj2NiMF4u3z5T1H/SdB9dpEwC5wvviTE1NkYjrMy80Gx/1J+tn7HGdQhoz4tuQbgudxmRro/Yf64G7Lgw84O1WrN9Y/6lJgLu8AqsMwTND+i11Ew9GaTDlIeeveBvj+lCiS6k4qNYarS3aLdvSW6LPaWZfG6zjRYjFEur9SPyeFwzhA8x2NzbZC3O1TjHuPscuIeqHTP1gldGwBIZ1qgvxwE4Ne8HINqausi5lAdZV6NKqeR+1ziePlPlZI+QbiOIXzxnXKm2zeRi2YPSq/FXbQmk4Q0J38h7MFEyddndOdcG1VOGOm7GtwRznT5XYet5SotSYJGI80IsZTRBBURSl73D+w4agmw1t6XxwkkCqct561bWDGkBCte1fx4Z9XyOF5/ZymfCzkbw6LLkVTcnp5nYEx+r1I6uUJ5Lp+DkpFPz0fYihOxw+JSBqn2y5VgJT58GasjlRIqTiO3LuYudfS4w6zigDaScw2A/sVBjatpTnsy5SE4w1Sese20hn0k4Ibs0Z2Ufraete9z3RbapnTfFAwnTy2b2dtMWqDVm645iL9WVQ7DoETZCdgeCnjAP+5ygrRSwT8F3LIIOmEq/HEVmzC/mw7Tko+RcJINyiYtiRxKcz+cPvwzNbH7MhBtkGq9tx58e8MorGCJxgJkpUYn5IFrCFZnil48pXUSwEn77TEA8cfgXDM2bF3zpkn3zIWhfsv4GmtlUPAMoh7U9dSVNl4qmyKgp9LOUbx+PslULYOEjokiErZfVQlOKb7KVENnwVXBv1fEb08tMzl6ODV2/b7mrE/NGYT+CghCiluuzC641pXz9TLzWcqeKiDaFM5QUZvFhCB7TitPzh4RIYI7sPiClpX5D5Xp1+2BOvfdh9YUaL3ef/vJgqK8i07/o7fPU403iZnFDFjK4bOzU4+RZk4q0/UQ9IdUOV3foje3tNgbT5P9xpOeRDz3OUJTQ1m5mmNd7QMwY2mjIH1cXMsvAfBVmZQxuQMe0/YDM5w2MFfukCA9JOauzghCqe/9qT/r/g1fKUjQXrW+VwDF/sf6egm73aMKGLEk0Wb/jg9jZVCcxQlYalVmVg1aFk4vNx7dCpnsPJm2kPzmoXTBzLh1rCdLRL/7CRBfHfN7BohgePCS1Pg2G7wimwATCiL7nUzKyX8HcZkJUdig3ivfJ1LH4RGh0EUbcaOY9zMHI9jBOuWPoqes2OYWU8QJLlZMlGG7YPibWjkB0UVhaO/YkpA0z1crBFjGuLzb1d/9jkL8eunIpoGoPcZCqwRoNC/EzzHSyHz/9sP0M3XMLMpYdUO/A7GxebfUHol93U16sYl/xJlX7FfBdCH3rhMzZEnxiONQT+ZKHe7u0w816GaYy3jF9M1h/jQ+46PnIz+PNDDXA4VdO2BitNigDgJZbMiSKAsrYdvNDO7Ha3/M8DhRxFlOFT9G53wlMFOy6Dzw+nEfQGYrR+1O6UZz+ctTtfcP7BWWFT2NC7oYDlRxCLMshdnZypYVS5YAZDoWiVGPvgj+piZna/4OFwPunMavzk1MM1jPP+5RTZeRjWL72MH24W2vrq/MbsisP0qY7Z8SWh00dFZv13Zn7MapY5MXMMZObcEo7WdcN2e5m9fjeGof9Xr8pZ78bAKvhGb7rVzOyTz6PIzRouJxFiDB99d+YNHF0/J7GQTtTYqYslzAsk8+mxkbXZvMjyANIBg87L2PqYqZWU/Oa+YOblHPkYWyeTdqqqjC5PKKSVniHvxE+v2BkYEkDaevDk/wBQSwMEFAACAAgAsF1eT5ee2ztLAAAAagAAABsAAAB1bml2ZXJzYWwvdW5pdmVyc2FsLnBuZy54bWyzsa/IzVEoSy0qzszPs1Uy1DNQsrfj5bIpKEoty0wtV6gAigEFIUBJoRLINUJwyzNTSjJslSwNzBFiGamZ6RkltkpmFgZwQX2gkQBQSwECAAAUAAIACABwOBZPNmFYAkcDAADhCQAAFAAAAAAAAAABAAAAAAAAAAAAdW5pdmVyc2FsL3BsYXllci54bWxQSwECAAAUAAIACAC7pIFPcckHomAGAAB9FQAAHQAAAAAAAAABAAAAAAB5AwAAdW5pdmVyc2FsL2NvbW1vbl9tZXNzYWdlcy5sbmdQSwECAAAUAAIACAC7pIFPFR5gG6MAAAB/AQAALgAAAAAAAAABAAAAAAAUCgAAdW5pdmVyc2FsL3BsYXliYWNrX2FuZF9uYXZpZ2F0aW9uX3NldHRpbmdzLnhtbFBLAQIAABQAAgAIALukgU8HXwHS3AQAAEMWAAAnAAAAAAAAAAEAAAAAAAMLAAB1bml2ZXJzYWwvZmxhc2hfcHVibGlzaGluZ19zZXR0aW5ncy54bWxQSwECAAAUAAIACAC7pIFPM+71anoDAAD8CwAAIQAAAAAAAAABAAAAAAAkEAAAdW5pdmVyc2FsL2ZsYXNoX3NraW5fc2V0dGluZ3MueG1sUEsBAgAAFAACAAgAu6SBT0Vo3STWBAAAzRUAACYAAAAAAAAAAQAAAAAA3RMAAHVuaXZlcnNhbC9odG1sX3B1Ymxpc2hpbmdfc2V0dGluZ3MueG1sUEsBAgAAFAACAAgAu6SBTzUD3sq/AQAAawYAAB8AAAAAAAAAAQAAAAAA9xgAAHVuaXZlcnNhbC9odG1sX3NraW5fc2V0dGluZ3MuanNQSwECAAAUAAIACAC7pIFPlBOzImkAAABuAAAAHAAAAAAAAAABAAAAAADzGgAAdW5pdmVyc2FsL2xvY2FsX3NldHRpbmdzLnhtbFBLAQIAABQAAgAIALBdXk9sSjjzOiAAAM5EAAAXAAAAAAAAAAAAAAAAAJYbAAB1bml2ZXJzYWwvdW5pdmVyc2FsLnBuZ1BLAQIAABQAAgAIALBdXk+Xnts7SwAAAGoAAAAbAAAAAAAAAAEAAAAAAAU8AAB1bml2ZXJzYWwvdW5pdmVyc2FsLnBuZy54bWxQSwUGAAAAAAoACgAGAwAAiTwAAAAA"/>
  <p:tag name="ISPRING_ULTRA_SCORM_COURCE_TITLE" val="ENERGIE_Modul_5_Energie_Traeger_Sek_I"/>
  <p:tag name="ISPRING_PRESENTATION_TITLE" val="ENERGIE_Modul_5_Energie_Traeger_Sek_I"/>
  <p:tag name="ISPRING_RESOURCE_FOLDER" val="E:\Anton\01 kik\Lerneinheiten\Energie\Module Sek I\Modul energieräger\ENERGIE_Modul_5_ENERGIEETRÄGER_Sek_I\"/>
  <p:tag name="ISPRING_PRESENTATION_PATH" val="E:\Anton\01 kik\Lerneinheiten\Energie\Module Sek I\Modul energieräger\ENERGIE_Modul_5_ENERGIEETRÄGER_Sek_I.pptx"/>
  <p:tag name="ISPRING_SCREEN_RECS_UPDATED" val="E:\Anton\01 kik\Lerneinheiten\Energie\Module Sek I\Modul energieräger\ENERGIE_Modul_5_ENERGIEETRÄGER_Sek_I\"/>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Segment">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1380</Words>
  <Application>Microsoft Office PowerPoint</Application>
  <PresentationFormat>Breitbild</PresentationFormat>
  <Paragraphs>182</Paragraphs>
  <Slides>24</Slides>
  <Notes>24</Notes>
  <HiddenSlides>0</HiddenSlides>
  <MMClips>6</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24</vt:i4>
      </vt:variant>
    </vt:vector>
  </HeadingPairs>
  <TitlesOfParts>
    <vt:vector size="29" baseType="lpstr">
      <vt:lpstr>Calibri</vt:lpstr>
      <vt:lpstr>Century Gothic</vt:lpstr>
      <vt:lpstr>Wingdings</vt:lpstr>
      <vt:lpstr>Wingdings 3</vt:lpstr>
      <vt:lpstr>Segment</vt:lpstr>
      <vt:lpstr>ENERGIETRÄGER</vt:lpstr>
      <vt:lpstr>EnergieTRÄGER</vt:lpstr>
      <vt:lpstr>EnergieFORMEN</vt:lpstr>
      <vt:lpstr>WASSERkraft</vt:lpstr>
      <vt:lpstr>WasserKRAFT</vt:lpstr>
      <vt:lpstr>Windkraft</vt:lpstr>
      <vt:lpstr>WindKRAFT</vt:lpstr>
      <vt:lpstr>Windkraft</vt:lpstr>
      <vt:lpstr>SOLARKRAFT</vt:lpstr>
      <vt:lpstr>SOLARKRAFT</vt:lpstr>
      <vt:lpstr>SOLARkraft</vt:lpstr>
      <vt:lpstr>Erdwärme</vt:lpstr>
      <vt:lpstr>Erdwärme</vt:lpstr>
      <vt:lpstr>Erdwärme</vt:lpstr>
      <vt:lpstr>Biomasse</vt:lpstr>
      <vt:lpstr>BIOMASSE</vt:lpstr>
      <vt:lpstr>Biomasse</vt:lpstr>
      <vt:lpstr>Atomkraft</vt:lpstr>
      <vt:lpstr>ATOMKRAFT</vt:lpstr>
      <vt:lpstr>Atomkraft</vt:lpstr>
      <vt:lpstr>Fossile Brennstoffe</vt:lpstr>
      <vt:lpstr>Fossile Brennstoffe</vt:lpstr>
      <vt:lpstr>Fossile Brennstoffe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ENERGIE_Modul_5_Energie_Traeger_Sek_I</dc:title>
  <dc:creator>Anton Wagner</dc:creator>
  <cp:lastModifiedBy>Anton Wagner</cp:lastModifiedBy>
  <cp:revision>27</cp:revision>
  <dcterms:created xsi:type="dcterms:W3CDTF">2019-12-01T13:42:58Z</dcterms:created>
  <dcterms:modified xsi:type="dcterms:W3CDTF">2019-12-02T17:10:03Z</dcterms:modified>
</cp:coreProperties>
</file>