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2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0" r:id="rId4"/>
    <p:sldId id="264" r:id="rId5"/>
    <p:sldId id="259" r:id="rId6"/>
    <p:sldId id="262" r:id="rId7"/>
    <p:sldId id="263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21" userDrawn="1">
          <p15:clr>
            <a:srgbClr val="A4A3A4"/>
          </p15:clr>
        </p15:guide>
        <p15:guide id="2" pos="47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7" y="384"/>
      </p:cViewPr>
      <p:guideLst>
        <p:guide orient="horz" pos="1321"/>
        <p:guide pos="47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FCAD1-FEBA-4127-9596-4B50C522B827}" type="datetimeFigureOut">
              <a:rPr lang="de-CH" smtClean="0"/>
              <a:t>02.12.2019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18659-F2A4-4BB1-9D1F-5C3CD847B6E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3947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A18659-F2A4-4BB1-9D1F-5C3CD847B6E9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91342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A18659-F2A4-4BB1-9D1F-5C3CD847B6E9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25861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A18659-F2A4-4BB1-9D1F-5C3CD847B6E9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91335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A18659-F2A4-4BB1-9D1F-5C3CD847B6E9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78189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A18659-F2A4-4BB1-9D1F-5C3CD847B6E9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38295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A18659-F2A4-4BB1-9D1F-5C3CD847B6E9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52063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A18659-F2A4-4BB1-9D1F-5C3CD847B6E9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561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3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https://www.youtube.com/embed/_vZZA8YTVk8?feature=oembed" TargetMode="External"/><Relationship Id="rId1" Type="http://schemas.openxmlformats.org/officeDocument/2006/relationships/tags" Target="../tags/tag2.xml"/><Relationship Id="rId5" Type="http://schemas.openxmlformats.org/officeDocument/2006/relationships/image" Target="../media/image4.jpeg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58A973E8-C2D4-4C81-8ADE-C5C021A615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32B9F0-A025-4767-9A1B-E6F72DDD11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641" y="4473679"/>
            <a:ext cx="9552558" cy="1233251"/>
          </a:xfrm>
        </p:spPr>
        <p:txBody>
          <a:bodyPr>
            <a:normAutofit/>
          </a:bodyPr>
          <a:lstStyle/>
          <a:p>
            <a:r>
              <a:rPr lang="de-CH" b="1"/>
              <a:t>Energie ZUKUNFT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08E251A-5371-4E82-A0F3-2CA0C15AB0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31AC21F-237B-4CA8-BC96-29F3607FA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959094C-A1B3-4AD4-9AAE-0FCDDD7984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5EC0EFA-8A7F-4299-A623-3EE741461B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65D7216-F9AF-42BE-99AD-1904DEF69C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DE3349B-AD7F-48C8-9300-D81D69436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Snip Diagonal Corner Rectangle 12">
            <a:extLst>
              <a:ext uri="{FF2B5EF4-FFF2-40B4-BE49-F238E27FC236}">
                <a16:creationId xmlns:a16="http://schemas.microsoft.com/office/drawing/2014/main" id="{E05CABE9-5E7C-4773-BFCD-24B199FA1A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251" y="690851"/>
            <a:ext cx="9615670" cy="3607302"/>
          </a:xfrm>
          <a:prstGeom prst="snip2DiagRect">
            <a:avLst>
              <a:gd name="adj1" fmla="val 12305"/>
              <a:gd name="adj2" fmla="val 0"/>
            </a:avLst>
          </a:prstGeom>
          <a:solidFill>
            <a:schemeClr val="tx1"/>
          </a:solidFill>
          <a:ln>
            <a:solidFill>
              <a:srgbClr val="FFFFFF">
                <a:alpha val="40000"/>
              </a:srgbClr>
            </a:solidFill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420ABEF-88AA-4CF7-94BE-7D09598088D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6289" r="1" b="20930"/>
          <a:stretch/>
        </p:blipFill>
        <p:spPr>
          <a:xfrm>
            <a:off x="834934" y="854087"/>
            <a:ext cx="9290304" cy="3280831"/>
          </a:xfrm>
          <a:custGeom>
            <a:avLst/>
            <a:gdLst>
              <a:gd name="connsiteX0" fmla="*/ 402071 w 9290304"/>
              <a:gd name="connsiteY0" fmla="*/ 0 h 3280831"/>
              <a:gd name="connsiteX1" fmla="*/ 9290304 w 9290304"/>
              <a:gd name="connsiteY1" fmla="*/ 0 h 3280831"/>
              <a:gd name="connsiteX2" fmla="*/ 9290304 w 9290304"/>
              <a:gd name="connsiteY2" fmla="*/ 2876895 h 3280831"/>
              <a:gd name="connsiteX3" fmla="*/ 8886368 w 9290304"/>
              <a:gd name="connsiteY3" fmla="*/ 3280831 h 3280831"/>
              <a:gd name="connsiteX4" fmla="*/ 0 w 9290304"/>
              <a:gd name="connsiteY4" fmla="*/ 3280831 h 3280831"/>
              <a:gd name="connsiteX5" fmla="*/ 0 w 9290304"/>
              <a:gd name="connsiteY5" fmla="*/ 402071 h 3280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290304" h="3280831">
                <a:moveTo>
                  <a:pt x="402071" y="0"/>
                </a:moveTo>
                <a:lnTo>
                  <a:pt x="9290304" y="0"/>
                </a:lnTo>
                <a:lnTo>
                  <a:pt x="9290304" y="2876895"/>
                </a:lnTo>
                <a:lnTo>
                  <a:pt x="8886368" y="3280831"/>
                </a:lnTo>
                <a:lnTo>
                  <a:pt x="0" y="3280831"/>
                </a:lnTo>
                <a:lnTo>
                  <a:pt x="0" y="402071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11284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E09CCB3F-DBCE-4964-9E34-8C5DE80EF4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6F85EE-C447-41EF-8BAE-A865C27F6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710" y="-63475"/>
            <a:ext cx="3518748" cy="1142462"/>
          </a:xfrm>
        </p:spPr>
        <p:txBody>
          <a:bodyPr anchor="b">
            <a:normAutofit/>
          </a:bodyPr>
          <a:lstStyle/>
          <a:p>
            <a:r>
              <a:rPr lang="de-CH" sz="2800" b="1" dirty="0"/>
              <a:t>Energie ZUKUNFT</a:t>
            </a:r>
          </a:p>
        </p:txBody>
      </p:sp>
      <p:sp>
        <p:nvSpPr>
          <p:cNvPr id="56" name="Snip Diagonal Corner Rectangle 24">
            <a:extLst>
              <a:ext uri="{FF2B5EF4-FFF2-40B4-BE49-F238E27FC236}">
                <a16:creationId xmlns:a16="http://schemas.microsoft.com/office/drawing/2014/main" id="{1DFF944F-74BA-483A-82C0-64E3AAF4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2990" y="620722"/>
            <a:ext cx="6575496" cy="5286838"/>
          </a:xfrm>
          <a:prstGeom prst="snip2DiagRect">
            <a:avLst>
              <a:gd name="adj1" fmla="val 10787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4E87B39-6F85-407B-9E77-CADAC7C68E6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69" r="2219" b="-1"/>
          <a:stretch/>
        </p:blipFill>
        <p:spPr>
          <a:xfrm>
            <a:off x="778062" y="786117"/>
            <a:ext cx="6245352" cy="4956048"/>
          </a:xfrm>
          <a:custGeom>
            <a:avLst/>
            <a:gdLst>
              <a:gd name="connsiteX0" fmla="*/ 534609 w 6245352"/>
              <a:gd name="connsiteY0" fmla="*/ 0 h 4956048"/>
              <a:gd name="connsiteX1" fmla="*/ 6245352 w 6245352"/>
              <a:gd name="connsiteY1" fmla="*/ 0 h 4956048"/>
              <a:gd name="connsiteX2" fmla="*/ 6245352 w 6245352"/>
              <a:gd name="connsiteY2" fmla="*/ 4421439 h 4956048"/>
              <a:gd name="connsiteX3" fmla="*/ 5710743 w 6245352"/>
              <a:gd name="connsiteY3" fmla="*/ 4956048 h 4956048"/>
              <a:gd name="connsiteX4" fmla="*/ 0 w 6245352"/>
              <a:gd name="connsiteY4" fmla="*/ 4956048 h 4956048"/>
              <a:gd name="connsiteX5" fmla="*/ 0 w 6245352"/>
              <a:gd name="connsiteY5" fmla="*/ 534609 h 49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45352" h="4956048">
                <a:moveTo>
                  <a:pt x="534609" y="0"/>
                </a:moveTo>
                <a:lnTo>
                  <a:pt x="6245352" y="0"/>
                </a:lnTo>
                <a:lnTo>
                  <a:pt x="6245352" y="4421439"/>
                </a:lnTo>
                <a:lnTo>
                  <a:pt x="5710743" y="4956048"/>
                </a:lnTo>
                <a:lnTo>
                  <a:pt x="0" y="4956048"/>
                </a:lnTo>
                <a:lnTo>
                  <a:pt x="0" y="534609"/>
                </a:lnTo>
                <a:close/>
              </a:path>
            </a:pathLst>
          </a:custGeom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DC9F8-F9BD-4AFA-9CD8-562AE9F53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2710" y="1288869"/>
            <a:ext cx="4459593" cy="5080400"/>
          </a:xfrm>
        </p:spPr>
        <p:txBody>
          <a:bodyPr anchor="t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de-DE" sz="1400" b="1" dirty="0">
                <a:solidFill>
                  <a:schemeClr val="tx1"/>
                </a:solidFill>
              </a:rPr>
              <a:t>Wir unterscheiden: Fossile Energien (Erdöl, Erdgas, Braunkohle etc.), regenerative Energien (Sonne, Wind, Wasser, Erdwärme etc.) sowie Kernenergien (Kernspaltung und Kernfusion). </a:t>
            </a:r>
          </a:p>
          <a:p>
            <a:pPr marL="0" indent="0">
              <a:lnSpc>
                <a:spcPct val="90000"/>
              </a:lnSpc>
              <a:buNone/>
            </a:pPr>
            <a:endParaRPr lang="de-DE" sz="1400" b="1" u="sng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de-DE" sz="1400" b="1" dirty="0">
                <a:solidFill>
                  <a:srgbClr val="FFFF00"/>
                </a:solidFill>
              </a:rPr>
              <a:t>Fossile Energien </a:t>
            </a:r>
            <a:r>
              <a:rPr lang="de-DE" sz="1400" b="1" dirty="0">
                <a:solidFill>
                  <a:schemeClr val="tx1"/>
                </a:solidFill>
              </a:rPr>
              <a:t>erzeugen CO</a:t>
            </a:r>
            <a:r>
              <a:rPr lang="de-DE" sz="1400" b="1" baseline="-25000" dirty="0">
                <a:solidFill>
                  <a:schemeClr val="tx1"/>
                </a:solidFill>
              </a:rPr>
              <a:t>2</a:t>
            </a:r>
            <a:r>
              <a:rPr lang="de-DE" sz="1400" b="1" dirty="0">
                <a:solidFill>
                  <a:schemeClr val="tx1"/>
                </a:solidFill>
              </a:rPr>
              <a:t> und sind auch mitverantwortlich für die Klimaveränderungen  und deren bereits spürbaren Folgen.</a:t>
            </a:r>
          </a:p>
          <a:p>
            <a:pPr>
              <a:lnSpc>
                <a:spcPct val="90000"/>
              </a:lnSpc>
            </a:pPr>
            <a:r>
              <a:rPr lang="de-DE" sz="1400" b="1" dirty="0">
                <a:solidFill>
                  <a:srgbClr val="FFFF00"/>
                </a:solidFill>
              </a:rPr>
              <a:t>Atomstrom</a:t>
            </a:r>
            <a:r>
              <a:rPr lang="de-DE" sz="1400" b="1" dirty="0">
                <a:solidFill>
                  <a:schemeClr val="tx1"/>
                </a:solidFill>
              </a:rPr>
              <a:t> beruht auf einer unsicheren Technik, die Konsequenzen eines Störfall und die ungelösten Abfallprobleme sind zu beängstigend.</a:t>
            </a:r>
          </a:p>
          <a:p>
            <a:pPr>
              <a:lnSpc>
                <a:spcPct val="90000"/>
              </a:lnSpc>
            </a:pPr>
            <a:r>
              <a:rPr lang="de-DE" sz="1400" b="1" dirty="0">
                <a:solidFill>
                  <a:srgbClr val="FFFF00"/>
                </a:solidFill>
              </a:rPr>
              <a:t>Wind, Sonne, Wasserströmung und Erdwärme </a:t>
            </a:r>
            <a:r>
              <a:rPr lang="de-DE" sz="1400" b="1" dirty="0">
                <a:solidFill>
                  <a:schemeClr val="tx1"/>
                </a:solidFill>
              </a:rPr>
              <a:t>stehen in unendlichen Mengen zur Verfügung. Sie können in nutzbare Energie umgewandelt werden. </a:t>
            </a:r>
          </a:p>
          <a:p>
            <a:pPr>
              <a:lnSpc>
                <a:spcPct val="90000"/>
              </a:lnSpc>
            </a:pPr>
            <a:r>
              <a:rPr lang="de-DE" sz="1400" b="1" dirty="0">
                <a:solidFill>
                  <a:srgbClr val="FFFF00"/>
                </a:solidFill>
              </a:rPr>
              <a:t>Energie aus Biomasse </a:t>
            </a:r>
            <a:r>
              <a:rPr lang="de-DE" sz="1400" b="1" dirty="0">
                <a:solidFill>
                  <a:schemeClr val="tx1"/>
                </a:solidFill>
              </a:rPr>
              <a:t>ist auch eine interessante Möglichkeit – wobei hier die Konkurrenz der Energie- zur Nahrungspflanze bedacht werden muss.</a:t>
            </a:r>
            <a:endParaRPr lang="de-CH" sz="1400" b="1" dirty="0">
              <a:solidFill>
                <a:schemeClr val="tx1"/>
              </a:solidFill>
            </a:endParaRP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9733A91-F958-4629-801A-3F6F1E09A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F3812972-C68B-4C59-B3A7-4AF61E935D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CB3F3B7C-7909-4486-AA08-5C6B625C3A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00BD7DA8-741F-4296-9363-05EF915411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62068EFC-20FC-456F-839F-4BCFFCAA81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3251C60F-B911-433E-BF75-3BBEFD0538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62429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6F85EE-C447-41EF-8BAE-A865C27F6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0753" y="235767"/>
            <a:ext cx="4681118" cy="1143000"/>
          </a:xfrm>
        </p:spPr>
        <p:txBody>
          <a:bodyPr>
            <a:normAutofit/>
          </a:bodyPr>
          <a:lstStyle/>
          <a:p>
            <a:pPr algn="r"/>
            <a:r>
              <a:rPr lang="de-CH" b="1" dirty="0"/>
              <a:t>ENERGIE ZUKUNFT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C8D82853-FFC2-457C-BEA5-6998297ED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089" y="775854"/>
            <a:ext cx="9899705" cy="576725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de-DE" sz="2400" b="1" dirty="0">
                <a:solidFill>
                  <a:schemeClr val="tx1"/>
                </a:solidFill>
              </a:rPr>
              <a:t>Diskussion und Information</a:t>
            </a:r>
          </a:p>
          <a:p>
            <a:pPr marL="0" indent="0">
              <a:lnSpc>
                <a:spcPct val="90000"/>
              </a:lnSpc>
              <a:buNone/>
            </a:pPr>
            <a:endParaRPr lang="de-DE" b="1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de-DE" b="1" dirty="0">
                <a:solidFill>
                  <a:schemeClr val="tx1"/>
                </a:solidFill>
              </a:rPr>
              <a:t>Aufgaben</a:t>
            </a:r>
          </a:p>
          <a:p>
            <a:pPr marL="0" indent="0">
              <a:lnSpc>
                <a:spcPct val="90000"/>
              </a:lnSpc>
              <a:buNone/>
            </a:pPr>
            <a:endParaRPr lang="de-DE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de-DE" sz="1800" b="1" dirty="0">
                <a:solidFill>
                  <a:schemeClr val="tx1"/>
                </a:solidFill>
              </a:rPr>
              <a:t>Diskutiert das Szenario ENERGIE MORGEN in der Gruppe 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de-DE" sz="1800" b="1" dirty="0">
                <a:solidFill>
                  <a:schemeClr val="tx1"/>
                </a:solidFill>
              </a:rPr>
              <a:t>Macht dazu Notizen auf dem Arbeitsblatt (Download vom Arbeitsordner)</a:t>
            </a:r>
            <a:endParaRPr lang="de-DE" sz="2400" b="1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de-DE" b="1" dirty="0">
              <a:solidFill>
                <a:schemeClr val="tx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de-DE" b="1" dirty="0">
                <a:solidFill>
                  <a:schemeClr val="tx1"/>
                </a:solidFill>
              </a:rPr>
              <a:t>Behauptung: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de-DE" sz="1600" b="1" dirty="0">
                <a:solidFill>
                  <a:schemeClr val="tx1"/>
                </a:solidFill>
              </a:rPr>
              <a:t>Als </a:t>
            </a:r>
            <a:r>
              <a:rPr lang="de-DE" sz="1600" b="1" dirty="0" err="1">
                <a:solidFill>
                  <a:schemeClr val="tx1"/>
                </a:solidFill>
              </a:rPr>
              <a:t>BürgerIn</a:t>
            </a:r>
            <a:r>
              <a:rPr lang="de-DE" sz="1600" b="1" dirty="0">
                <a:solidFill>
                  <a:schemeClr val="tx1"/>
                </a:solidFill>
              </a:rPr>
              <a:t> der Zukunft habt ihr als Ziel, euch ethisch und ökologisch korrekt zu verhalten.	</a:t>
            </a:r>
            <a:r>
              <a:rPr lang="de-DE" b="1" dirty="0">
                <a:solidFill>
                  <a:schemeClr val="tx1"/>
                </a:solidFill>
              </a:rPr>
              <a:t>	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de-DE" b="1" dirty="0">
                <a:solidFill>
                  <a:schemeClr val="tx1"/>
                </a:solidFill>
              </a:rPr>
              <a:t>Leitfragen: 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de-DE" b="1" dirty="0">
                <a:solidFill>
                  <a:schemeClr val="bg1"/>
                </a:solidFill>
              </a:rPr>
              <a:t>Hat das mit dem „ökologischen </a:t>
            </a:r>
            <a:r>
              <a:rPr lang="de-DE" b="1" dirty="0" err="1">
                <a:solidFill>
                  <a:schemeClr val="bg1"/>
                </a:solidFill>
              </a:rPr>
              <a:t>Fussabdruck</a:t>
            </a:r>
            <a:r>
              <a:rPr lang="de-DE" b="1" dirty="0">
                <a:solidFill>
                  <a:schemeClr val="bg1"/>
                </a:solidFill>
              </a:rPr>
              <a:t>“ zu tun? Und was ist das genau?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de-DE" b="1" dirty="0">
                <a:solidFill>
                  <a:schemeClr val="bg1"/>
                </a:solidFill>
              </a:rPr>
              <a:t>Was hätte diese Grundhaltung für Konsequenzen für unseren Konsum von fossilen Treib- und Brennstoffen? 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de-DE" b="1" dirty="0">
                <a:solidFill>
                  <a:schemeClr val="bg1"/>
                </a:solidFill>
              </a:rPr>
              <a:t>Wie müsste ein Haus (gebaut) sein, damit es keine fossilen Energien verbraucht?</a:t>
            </a:r>
          </a:p>
          <a:p>
            <a:pPr lvl="2">
              <a:buFont typeface="Symbol" panose="05050102010706020507" pitchFamily="18" charset="2"/>
              <a:buChar char="-"/>
            </a:pPr>
            <a:r>
              <a:rPr lang="de-DE" b="1" dirty="0">
                <a:solidFill>
                  <a:schemeClr val="bg1"/>
                </a:solidFill>
              </a:rPr>
              <a:t>Wo liegen die Gefahren/die Herausforderungen bei einem Bau ohne fossile Energieträger?</a:t>
            </a:r>
          </a:p>
          <a:p>
            <a:pPr lvl="2">
              <a:buFont typeface="Symbol" panose="05050102010706020507" pitchFamily="18" charset="2"/>
              <a:buChar char="-"/>
            </a:pPr>
            <a:endParaRPr lang="de-CH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90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89220CFE-A3C6-448E-A8C7-CEAED93255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6F85EE-C447-41EF-8BAE-A865C27F6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8686" y="4953000"/>
            <a:ext cx="5627258" cy="1507067"/>
          </a:xfrm>
        </p:spPr>
        <p:txBody>
          <a:bodyPr>
            <a:normAutofit/>
          </a:bodyPr>
          <a:lstStyle/>
          <a:p>
            <a:r>
              <a:rPr lang="de-CH" b="1" dirty="0"/>
              <a:t>Energie ZUKUNFT</a:t>
            </a:r>
          </a:p>
        </p:txBody>
      </p:sp>
      <p:sp>
        <p:nvSpPr>
          <p:cNvPr id="56" name="Snip Diagonal Corner Rectangle 25">
            <a:extLst>
              <a:ext uri="{FF2B5EF4-FFF2-40B4-BE49-F238E27FC236}">
                <a16:creationId xmlns:a16="http://schemas.microsoft.com/office/drawing/2014/main" id="{2E91ED80-632C-4328-8E5C-0CAF33E77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001" y="620722"/>
            <a:ext cx="3670674" cy="5286838"/>
          </a:xfrm>
          <a:prstGeom prst="snip2DiagRect">
            <a:avLst>
              <a:gd name="adj1" fmla="val 11518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84E87B39-6F85-407B-9E77-CADAC7C68E6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03" r="-1" b="-1"/>
          <a:stretch/>
        </p:blipFill>
        <p:spPr>
          <a:xfrm>
            <a:off x="800558" y="786117"/>
            <a:ext cx="3337560" cy="4956048"/>
          </a:xfrm>
          <a:custGeom>
            <a:avLst/>
            <a:gdLst>
              <a:gd name="connsiteX0" fmla="*/ 384420 w 3337560"/>
              <a:gd name="connsiteY0" fmla="*/ 0 h 4956048"/>
              <a:gd name="connsiteX1" fmla="*/ 3337560 w 3337560"/>
              <a:gd name="connsiteY1" fmla="*/ 0 h 4956048"/>
              <a:gd name="connsiteX2" fmla="*/ 3337560 w 3337560"/>
              <a:gd name="connsiteY2" fmla="*/ 4571628 h 4956048"/>
              <a:gd name="connsiteX3" fmla="*/ 2953140 w 3337560"/>
              <a:gd name="connsiteY3" fmla="*/ 4956048 h 4956048"/>
              <a:gd name="connsiteX4" fmla="*/ 0 w 3337560"/>
              <a:gd name="connsiteY4" fmla="*/ 4956048 h 4956048"/>
              <a:gd name="connsiteX5" fmla="*/ 0 w 3337560"/>
              <a:gd name="connsiteY5" fmla="*/ 384420 h 49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37560" h="4956048">
                <a:moveTo>
                  <a:pt x="384420" y="0"/>
                </a:moveTo>
                <a:lnTo>
                  <a:pt x="3337560" y="0"/>
                </a:lnTo>
                <a:lnTo>
                  <a:pt x="3337560" y="4571628"/>
                </a:lnTo>
                <a:lnTo>
                  <a:pt x="2953140" y="4956048"/>
                </a:lnTo>
                <a:lnTo>
                  <a:pt x="0" y="4956048"/>
                </a:lnTo>
                <a:lnTo>
                  <a:pt x="0" y="384420"/>
                </a:lnTo>
                <a:close/>
              </a:path>
            </a:pathLst>
          </a:custGeom>
        </p:spPr>
      </p:pic>
      <p:grpSp>
        <p:nvGrpSpPr>
          <p:cNvPr id="58" name="Group 57">
            <a:extLst>
              <a:ext uri="{FF2B5EF4-FFF2-40B4-BE49-F238E27FC236}">
                <a16:creationId xmlns:a16="http://schemas.microsoft.com/office/drawing/2014/main" id="{13A271B6-83F2-4E87-A6AD-450F042D3D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9A433C90-9936-4ABD-B763-2CD6C4216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06D1147B-1DF4-4FA0-9601-3AB638E3BF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89E30F5C-D28E-4B06-847C-1104626FC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11B65F81-D52E-422A-BA2A-0E3294D0CD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2">
              <a:extLst>
                <a:ext uri="{FF2B5EF4-FFF2-40B4-BE49-F238E27FC236}">
                  <a16:creationId xmlns:a16="http://schemas.microsoft.com/office/drawing/2014/main" id="{3992E9D3-9DB7-4C46-8AFB-E50194C8930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Inhaltsplatzhalter 2">
            <a:extLst>
              <a:ext uri="{FF2B5EF4-FFF2-40B4-BE49-F238E27FC236}">
                <a16:creationId xmlns:a16="http://schemas.microsoft.com/office/drawing/2014/main" id="{87408D7C-1E19-463D-A2EE-786365DF4110}"/>
              </a:ext>
            </a:extLst>
          </p:cNvPr>
          <p:cNvSpPr txBox="1">
            <a:spLocks/>
          </p:cNvSpPr>
          <p:nvPr/>
        </p:nvSpPr>
        <p:spPr>
          <a:xfrm>
            <a:off x="4661860" y="685800"/>
            <a:ext cx="6447595" cy="480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b="1">
                <a:solidFill>
                  <a:schemeClr val="tx1"/>
                </a:solidFill>
              </a:rPr>
              <a:t>Der ökologische Fussabdruck misst den Verbrauch natürlicher Ressourcen und drückt in Form einer Fläche aus. </a:t>
            </a:r>
          </a:p>
          <a:p>
            <a:r>
              <a:rPr lang="de-DE" sz="1800" b="1">
                <a:solidFill>
                  <a:schemeClr val="tx1"/>
                </a:solidFill>
              </a:rPr>
              <a:t>Er zeigt auf, welche </a:t>
            </a:r>
            <a:r>
              <a:rPr lang="de-DE" sz="1800" b="1">
                <a:solidFill>
                  <a:srgbClr val="FFFF00"/>
                </a:solidFill>
              </a:rPr>
              <a:t>ökologische Produktionsfläche </a:t>
            </a:r>
            <a:r>
              <a:rPr lang="de-DE" sz="1800" b="1">
                <a:solidFill>
                  <a:schemeClr val="tx1"/>
                </a:solidFill>
              </a:rPr>
              <a:t>erforderlich ist, damit eine Region, ein Land oder die gesamte Menschheit die eigenen Bedürfnisse decken und die Abfälle neutralisieren kann. </a:t>
            </a:r>
          </a:p>
          <a:p>
            <a:r>
              <a:rPr lang="de-DE" sz="1800" b="1">
                <a:solidFill>
                  <a:schemeClr val="tx1"/>
                </a:solidFill>
              </a:rPr>
              <a:t>Beinahe dreimal die Erde wäre erforderlich, wenn alle wie die Schweizer Bevölkerung leben würden.</a:t>
            </a:r>
          </a:p>
          <a:p>
            <a:pPr marL="0" indent="0">
              <a:buFont typeface="Wingdings 3" panose="05040102010807070707" pitchFamily="18" charset="2"/>
              <a:buNone/>
            </a:pPr>
            <a:endParaRPr lang="de-DE" sz="1700" b="1">
              <a:solidFill>
                <a:schemeClr val="tx1"/>
              </a:solidFill>
            </a:endParaRPr>
          </a:p>
          <a:p>
            <a:pPr marL="0" indent="0">
              <a:buFont typeface="Wingdings 3" panose="05040102010807070707" pitchFamily="18" charset="2"/>
              <a:buNone/>
            </a:pPr>
            <a:r>
              <a:rPr lang="de-DE" sz="1700" b="1">
                <a:solidFill>
                  <a:schemeClr val="tx1"/>
                </a:solidFill>
              </a:rPr>
              <a:t>Hier findest du den FOOTPRINTRECHNER für deinen Fussabdruck 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de-DE" sz="1500" b="1" u="sng">
                <a:solidFill>
                  <a:srgbClr val="FFFF00"/>
                </a:solidFill>
              </a:rPr>
              <a:t>https://www.wwf.ch/de/nachhaltig-leben/footprintrechner?gclid=EAIaIQobChMIrseTjOGb4wIVQdiyCh3hjADjEAAYAiAAEgI2uvD_BwE </a:t>
            </a:r>
            <a:endParaRPr lang="de-CH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091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6F85EE-C447-41EF-8BAE-A865C27F6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8337" y="235767"/>
            <a:ext cx="4681118" cy="1143000"/>
          </a:xfrm>
        </p:spPr>
        <p:txBody>
          <a:bodyPr>
            <a:normAutofit/>
          </a:bodyPr>
          <a:lstStyle/>
          <a:p>
            <a:pPr algn="r"/>
            <a:r>
              <a:rPr lang="de-CH" b="1" dirty="0"/>
              <a:t>ENERGIE ZUKUNFT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DC9F8-F9BD-4AFA-9CD8-562AE9F53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97153"/>
            <a:ext cx="8534400" cy="220641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de-DE" b="1" dirty="0">
                <a:solidFill>
                  <a:schemeClr val="tx1"/>
                </a:solidFill>
              </a:rPr>
              <a:t>Diskussion und Information (Film)</a:t>
            </a:r>
          </a:p>
          <a:p>
            <a:pPr marL="0" indent="0">
              <a:lnSpc>
                <a:spcPct val="90000"/>
              </a:lnSpc>
              <a:buNone/>
            </a:pPr>
            <a:endParaRPr lang="de-DE" sz="18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de-DE" sz="1800" b="1" dirty="0">
              <a:solidFill>
                <a:schemeClr val="tx1"/>
              </a:solidFill>
            </a:endParaRPr>
          </a:p>
        </p:txBody>
      </p:sp>
      <p:pic>
        <p:nvPicPr>
          <p:cNvPr id="5" name="Onlinemedien 4" title="Blackout? Nein danke! SRF Einstein zur Energieversorgung von Morgen">
            <a:hlinkClick r:id="" action="ppaction://media"/>
            <a:extLst>
              <a:ext uri="{FF2B5EF4-FFF2-40B4-BE49-F238E27FC236}">
                <a16:creationId xmlns:a16="http://schemas.microsoft.com/office/drawing/2014/main" id="{16D41E61-8171-4B47-BBBC-D608483B753B}"/>
              </a:ext>
            </a:extLst>
          </p:cNvPr>
          <p:cNvPicPr>
            <a:picLocks noRot="1" noChangeAspect="1"/>
          </p:cNvPicPr>
          <p:nvPr>
            <a:videoFile r:link="rId2"/>
          </p:nvPr>
        </p:nvPicPr>
        <p:blipFill>
          <a:blip r:embed="rId5"/>
          <a:stretch>
            <a:fillRect/>
          </a:stretch>
        </p:blipFill>
        <p:spPr>
          <a:xfrm>
            <a:off x="766763" y="2120431"/>
            <a:ext cx="7377019" cy="41495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99210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8F1EF17D-1B70-428C-8A8A-A2C5B390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2FAEDF3-CEC8-4BF6-8EA7-4079C4718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98DB8F4-CD77-4FCC-8544-ADE8B478C1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2202DFE-039D-48E4-8536-FA30F2489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81F05E26-510E-4164-83C7-28E4FE9D7E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632161A-50D4-4D96-887A-98FC920931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BADDD09E-8094-4188-9090-C1C7840FE7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2752972-B431-4712-969E-CE98AD9D1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5595" y="31594"/>
            <a:ext cx="4205003" cy="15070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- VORTRAG</a:t>
            </a:r>
          </a:p>
        </p:txBody>
      </p:sp>
      <p:sp>
        <p:nvSpPr>
          <p:cNvPr id="20" name="Snip Diagonal Corner Rectangle 24">
            <a:extLst>
              <a:ext uri="{FF2B5EF4-FFF2-40B4-BE49-F238E27FC236}">
                <a16:creationId xmlns:a16="http://schemas.microsoft.com/office/drawing/2014/main" id="{C58F6CE0-025D-40A5-AEF1-00954E3F9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000" y="620722"/>
            <a:ext cx="5136155" cy="5286838"/>
          </a:xfrm>
          <a:prstGeom prst="snip2DiagRect">
            <a:avLst>
              <a:gd name="adj1" fmla="val 9954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dplatzhalter 5" descr="Ein Bild, das Person, drinnen, Kind, Tisch enthält.&#10;&#10;Automatisch generierte Beschreibung">
            <a:extLst>
              <a:ext uri="{FF2B5EF4-FFF2-40B4-BE49-F238E27FC236}">
                <a16:creationId xmlns:a16="http://schemas.microsoft.com/office/drawing/2014/main" id="{D86EA2A2-45F1-4304-9E45-2B0F4105C39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l="1476" r="1475" b="-1"/>
          <a:stretch/>
        </p:blipFill>
        <p:spPr>
          <a:xfrm>
            <a:off x="797205" y="786117"/>
            <a:ext cx="4809744" cy="4956048"/>
          </a:xfrm>
          <a:custGeom>
            <a:avLst/>
            <a:gdLst>
              <a:gd name="connsiteX0" fmla="*/ 478762 w 4809744"/>
              <a:gd name="connsiteY0" fmla="*/ 0 h 4956048"/>
              <a:gd name="connsiteX1" fmla="*/ 4809744 w 4809744"/>
              <a:gd name="connsiteY1" fmla="*/ 0 h 4956048"/>
              <a:gd name="connsiteX2" fmla="*/ 4809744 w 4809744"/>
              <a:gd name="connsiteY2" fmla="*/ 4477286 h 4956048"/>
              <a:gd name="connsiteX3" fmla="*/ 4330982 w 4809744"/>
              <a:gd name="connsiteY3" fmla="*/ 4956048 h 4956048"/>
              <a:gd name="connsiteX4" fmla="*/ 0 w 4809744"/>
              <a:gd name="connsiteY4" fmla="*/ 4956048 h 4956048"/>
              <a:gd name="connsiteX5" fmla="*/ 0 w 4809744"/>
              <a:gd name="connsiteY5" fmla="*/ 478762 h 4956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809744" h="4956048">
                <a:moveTo>
                  <a:pt x="478762" y="0"/>
                </a:moveTo>
                <a:lnTo>
                  <a:pt x="4809744" y="0"/>
                </a:lnTo>
                <a:lnTo>
                  <a:pt x="4809744" y="4477286"/>
                </a:lnTo>
                <a:lnTo>
                  <a:pt x="4330982" y="4956048"/>
                </a:lnTo>
                <a:lnTo>
                  <a:pt x="0" y="4956048"/>
                </a:lnTo>
                <a:lnTo>
                  <a:pt x="0" y="478762"/>
                </a:lnTo>
                <a:close/>
              </a:path>
            </a:pathLst>
          </a:custGeom>
        </p:spPr>
      </p:pic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1851B89-C2A3-4DC1-9524-000C13813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86862" y="1418896"/>
            <a:ext cx="5354891" cy="4389573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</a:pPr>
            <a:endParaRPr lang="de-DE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de-DE" b="1" dirty="0">
                <a:solidFill>
                  <a:schemeClr val="tx1"/>
                </a:solidFill>
              </a:rPr>
              <a:t>Bereitet in der Gruppe einen kurzen Vortrag vor, um den anderen Lernenden den Inhalt des Films „Energieversorgung von Morgen“ vorzustellen.</a:t>
            </a:r>
          </a:p>
          <a:p>
            <a:pPr marL="342900" indent="-342900">
              <a:lnSpc>
                <a:spcPct val="90000"/>
              </a:lnSpc>
              <a:buAutoNum type="arabicPeriod"/>
            </a:pPr>
            <a:r>
              <a:rPr lang="de-DE" b="1" dirty="0">
                <a:solidFill>
                  <a:schemeClr val="tx1"/>
                </a:solidFill>
              </a:rPr>
              <a:t>Macht dazu eine Stichwortliste als Handzettel und ev. eine Skizze zu einem wichtigen Punkt</a:t>
            </a:r>
          </a:p>
          <a:p>
            <a:pPr>
              <a:lnSpc>
                <a:spcPct val="90000"/>
              </a:lnSpc>
            </a:pPr>
            <a:r>
              <a:rPr lang="de-DE" b="1" dirty="0">
                <a:solidFill>
                  <a:schemeClr val="tx1"/>
                </a:solidFill>
              </a:rPr>
              <a:t>Tipps</a:t>
            </a:r>
          </a:p>
          <a:p>
            <a:pPr marL="628650" lvl="1" indent="-171450">
              <a:buFontTx/>
              <a:buChar char="-"/>
            </a:pPr>
            <a:r>
              <a:rPr lang="de-CH" sz="1600" b="1" dirty="0">
                <a:solidFill>
                  <a:srgbClr val="FFFF00"/>
                </a:solidFill>
              </a:rPr>
              <a:t>Keine Angst vor dem Publikum</a:t>
            </a:r>
          </a:p>
          <a:p>
            <a:pPr marL="628650" lvl="1" indent="-171450">
              <a:buFontTx/>
              <a:buChar char="-"/>
            </a:pPr>
            <a:r>
              <a:rPr lang="de-CH" sz="1600" b="1" dirty="0">
                <a:solidFill>
                  <a:srgbClr val="FFFF00"/>
                </a:solidFill>
              </a:rPr>
              <a:t>Spickzettel hilft (Stichworte)</a:t>
            </a:r>
          </a:p>
          <a:p>
            <a:pPr marL="628650" lvl="1" indent="-171450">
              <a:buFontTx/>
              <a:buChar char="-"/>
            </a:pPr>
            <a:r>
              <a:rPr lang="de-CH" sz="1600" b="1" dirty="0">
                <a:solidFill>
                  <a:srgbClr val="FFFF00"/>
                </a:solidFill>
              </a:rPr>
              <a:t>in «Bildern», also bildhaft sprechen</a:t>
            </a:r>
          </a:p>
          <a:p>
            <a:pPr marL="628650" lvl="1" indent="-171450">
              <a:buFontTx/>
              <a:buChar char="-"/>
            </a:pPr>
            <a:r>
              <a:rPr lang="de-CH" sz="1600" b="1" dirty="0">
                <a:solidFill>
                  <a:srgbClr val="FFFF00"/>
                </a:solidFill>
              </a:rPr>
              <a:t>Kurze prägnante Sätze (nicht herunterhaspeln)</a:t>
            </a:r>
          </a:p>
          <a:p>
            <a:pPr marL="628650" lvl="1" indent="-171450">
              <a:buFontTx/>
              <a:buChar char="-"/>
            </a:pPr>
            <a:r>
              <a:rPr lang="de-CH" sz="1600" b="1" dirty="0">
                <a:solidFill>
                  <a:srgbClr val="FFFF00"/>
                </a:solidFill>
              </a:rPr>
              <a:t>Gerader Stand, Leute ansehen, lächeln</a:t>
            </a:r>
            <a:endParaRPr lang="en-US" sz="1400" dirty="0">
              <a:solidFill>
                <a:srgbClr val="FFFF00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8025A22-9C86-4108-A289-BD5650A8EA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9A3623F-EF59-4F0B-9030-79CB7F9950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9EBD0F53-A43D-414A-8653-E9F1D36103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08661C0-6128-4F64-8EDF-2D73D5F47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8AFEF08-AFBA-4125-B170-D3EB3E11DB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A0E13BF-B4CA-4B20-A5DD-50ABBAEC7B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itel 1">
            <a:extLst>
              <a:ext uri="{FF2B5EF4-FFF2-40B4-BE49-F238E27FC236}">
                <a16:creationId xmlns:a16="http://schemas.microsoft.com/office/drawing/2014/main" id="{F2285A85-F268-4DFF-BF71-9E9B688C4750}"/>
              </a:ext>
            </a:extLst>
          </p:cNvPr>
          <p:cNvSpPr txBox="1">
            <a:spLocks/>
          </p:cNvSpPr>
          <p:nvPr/>
        </p:nvSpPr>
        <p:spPr>
          <a:xfrm>
            <a:off x="4525851" y="249430"/>
            <a:ext cx="4681118" cy="8001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de-CH" b="1" dirty="0"/>
              <a:t>ENERGIE-ZUKUNFT</a:t>
            </a:r>
          </a:p>
        </p:txBody>
      </p:sp>
    </p:spTree>
    <p:extLst>
      <p:ext uri="{BB962C8B-B14F-4D97-AF65-F5344CB8AC3E}">
        <p14:creationId xmlns:p14="http://schemas.microsoft.com/office/powerpoint/2010/main" val="3045964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05F7305C-21B9-40A2-B0BB-C7FF619C4B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9279" y="1798894"/>
            <a:ext cx="4213316" cy="2768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49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OJECT_VERSION" val="9.3"/>
  <p:tag name="ISPRING_PROJECT_FOLDER_UPDATED" val="1"/>
  <p:tag name="ISPRING_FIRST_PUBLISH" val="1"/>
  <p:tag name="ISPRING_LMS_API_VERSION" val="SCORM 1.2"/>
  <p:tag name="ISPRING_ULTRA_SCORM_COURSE_ID" val="901A76B1-41F2-4090-88E2-B6680B1BC550"/>
  <p:tag name="ISPRING_CMI5_LAUNCH_METHOD" val="any window"/>
  <p:tag name="ISPRINGCLOUDFOLDERID" val="1"/>
  <p:tag name="ISPRING_OUTPUT_FOLDER" val="[[&quot;g\u0312\uFFFD{23CD6EB6-CBFD-44F8-9BAF-5E655E4A6134}&quot;,&quot;E:\\Anton\\01 kik\\Lerneinheiten\\Energie&quot;]]"/>
  <p:tag name="ISPRING_SCORM_RATE_SLIDES" val="0"/>
  <p:tag name="ISPRING_SCORM_PASSING_SCORE" val="80.000000"/>
  <p:tag name="ISPRING_CURRENT_PLAYER_ID" val="universal"/>
  <p:tag name="ISPRINGONLINEFOLDERID" val="19"/>
  <p:tag name="ISPRINGONLINEFOLDERPATH" val="Content List/kiknet - kiknet4you"/>
  <p:tag name="ISPRINGONLINEFOLDERDOMAIN" val="https://kikcom-lernzenter-3.ispringlearn.com"/>
  <p:tag name="ISPRING_PRESENTATION_COURSE_TITLE" val="ENERGIE-ZUKUNFT_SekII"/>
  <p:tag name="ISPRING_ULTRA_SCORM_COURCE_TITLE" val="ENERGIE_Modul_3_ZUKUNFT_SekII"/>
  <p:tag name="ISPRING_PRESENTATION_TITLE" val="ENERGIE_Modul_3_ZUKUNFT_SekII"/>
  <p:tag name="ISPRING_UUID" val="{3285E834-CE84-4713-9CFF-916345ACF8D3}"/>
  <p:tag name="ISPRING_RESOURCE_FOLDER" val="E:\Anton\01 kik\Lerneinheiten\Energie\Modul En3 ZUKUNFT\Präsis\Modul_3_ENERGIE_Zukunft_SekII\"/>
  <p:tag name="ISPRING_PRESENTATION_PATH" val="E:\Anton\01 kik\Lerneinheiten\Energie\Modul En3 ZUKUNFT\Präsis\Modul_3_ENERGIE_Zukunft_SekII.pptx"/>
  <p:tag name="ISPRING_PUBLISH_SETTINGS" val="{&quot;commonSettings&quot;:{&quot;webSettings&quot;:{&quot;useMobileViewer&quot;:&quot;T_TRU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SCAL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Path&quot;:&quot;Content List/kiknet - kiknet4you&quot;,&quot;onlineDestinationFolderId&quot;:&quot;19&quot;,&quot;onlineDestinationUrl&quot;:&quot;https://kikcom-lernzenter-3.ispringlearn.com&quot;,&quot;uploadSources&quot;:true},&quot;cloudSettings&quot;:{&quot;onlineDestinationFolderId&quot;:&quot;1&quot;},&quot;publishDestination&quot;:&quot;ISPRING_LMS&quot;,&quot;wordSettings&quot;:{&quot;printCopies&quot;:1}}"/>
  <p:tag name="ISPRING_SCREEN_RECS_UPDATED" val="E:\Anton\01 kik\Lerneinheiten\Energie\Modul En3 ZUKUNFT\Präsis\Modul_3_ENERGIE_Zukunft_SekII\"/>
  <p:tag name="ISPRING_PLAYERS_CUSTOMIZATION_2" val="UEsDBBQAAgAIAHA4Fk8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AdaYJPcckHomAGAAB9FQAAHQAAAHVuaXZlcnNhbC9jb21tb25fbWVzc2FnZXMubG5npVjLbttGFN0HyD8MCARoAcdJCiQoClvBSBpbjClSISk7cVEQlDWiBuIj4MNOteqHZBn0E7zyTn/SL+mZIfVK7JB0FgY8ku77nnPvzNHbz1FIrnmaiSQ+1l4dvtQIj6+SqYiDY23snjz/XSNZ7sdTP0xifqzFiUbedp4+OQr9OCj8gOP/p08IOYp4luGYdeRpeyZieqyNul6X9s481/LoaOR1x65rmZ5Bu8zQOl3/anH0ovr5A9I9azii5kfPsE4tr6ufap0TkUY8DpMgIb/89ubN51ev3/zaSoszpIbxvZ7XLxuoMV3bMjzoYoZnsg+u1rlgusvsdpLW2DV0k2kd3RxQw20nPLLZuda5HNurL72zWtGxbTPT9RxD7zNPdzzTclU2DOayvtZxBCfR6i7LeEwycTUnU3xwkoQC5+skDLN89TWeioD4ccbn+LCIyCxJ85k/T3FaFmSxuo1jHtc50reGVDc9mzmurfdc3TK1Dovz7GpehNBfxAGRvkxEnvMD4k94Sqb4o0WepGTu52TqZzhls9Wdsiy/HKWrr3A893O0MPGLmfQ+wxf9JILbnMSIKCc8Df1ikh/Wu3hhGhbtq04dMsehpyjROCq1fmMtEjk5F1OeZJvUbJNxQEJ/ik82Eam0LpIslw0HXcJyCI1veDyVgQvnUwrUkVHo/03mPC3inKf17tr0QjdPAS3LcDxm9tefoDk4AocfZMJhokFx9lXZ1GG21rF9eJ0GRRSJRyjwFMhoGPKMhKtbFLqtHwP9dGDgz5XOGLxALbNczPJ2WkYMneY0kQNOmA2QOc6FZQMbp3xS1VD23sjPsht0PuFCoUBWdL8lUH/wZYoa19ZON3sWgNlzd8z1d42ILK+6d5GkKV/k9RrhPFXAqsCOHKCjPVex1C7Opee6bDF/ofzew/mE++mEi1w1zzWwp+Jfk4KcF6EvtdT5Y9Cx2Rt4XXfD9k6Zm4aC4Ir7YEj8MCtxB9gtCwW8g01k0tc9MMVFvmxQjsqK17U+gCC1jsl0s42MdaZ1rLM2Eh+Zo3Xe0ToRk57rp1QVFdy9Js81cc992aBxkZLLIsBQlh0I4kT1JClhIsvs4Bclnx+2M+aw92MgQqfGj6eEKLlY2gskYPCRzQUMz5IQuityrDWOqdZjfQnb92P90juhusH63/fwdHWXzmTQChvbSXQAjG6g+r4QS7A+ICRnwrNq9pl99uEZ8pMVkorW8bR1bG9+PoyxEi37pqtUHOwAaxvAY/yQ3PEjJza5QNC5GlHf5uKn/HB6zKS2bj2iWDdchGW58HVfYMMMCHjo/ryV4jIGXw6zsu0f4+cPancJEJ3AwYznSzmSdxllx8eHXNyy5mP9uq+WP+1UWfUGHjnl7GPY0QB39nzoi7C52EAa7eogznOONKRBG5u6eQLBfgKezptLmVYleIZxLMcZuitSY1gtYhEpFbZxxBkg8SoKGi+5aBXEOTKwiQIeqAnVXPyCdR3cInCZ4JNMtlGdqKKAujG/Rb9aAg/2B3q2HukYGpupXtu9O/v73jxzddeA/6Z/LYJyG5IbDGqDKXQ1x5oU168w0D0esnVaykG0F91wdQsmQGizChSKShIVEZg+4PPVLXYnxQ9vf8ZaGcz+dre1Wad5g+t7CnSeyHtNRM7XGVfDsyxEeVOoQD3jaS4CABgLdH1ZHEZtLE09avbkqkUnk5Q3WbgrOaBJpsNwnfWyVsJq9UWtEzHW7igCA8HdgM+KJleKSnN5Ze2zEwrt6yaVA7ih/DduKVHwyyQWSN4frZTIlRJMyzbK/jSTXKCef7VWI+PYaCn3oJx/zmsVubS77wIO+iUzm8hVbwZryWYvB66OFn/ozr17Qd25cqM1Z7I1q2s3ftHleeoDeXIGfX/vFhEZJhGORN1bJ6o9Dus9A8aq9qCuS3uDIWCIpdjG75IivapvsV0V6w7rWWMbd88KwWcFlkDQaYgQRPZJ8LCNziG1z0DO6hoJ8vHThZB38yC74eliyYuAt9Gm6o6Klz3XRnL7WhTP/TAHWS/V/V5kbbQ8buLK4F195NF+Xz2eIaehuFpUrTNHQg7UZRizZuc9bS5wN1sWs9Vdgym6NtEbUBPT5H4r9xhRl5312lVrxGZs844mH3nUO4khX2n+++ffOmk13tdEDrIszztUed/A35wy9VB69GLn3fR/UEsDBBQAAgAIAB1pgk8VHmAbowAAAH8BAAAuAAAAdW5pdmVyc2Fs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HWmCTwdfAdLcBAAAQxYAACcAAAB1bml2ZXJzYWwvZmxhc2hfcHVibGlzaGluZ19zZXR0aW5ncy54bWzlWM1S20gQvvspprSVG0GQwEIo2RTBdkWLsQlW2IStLWoktaVZj0YqzcgGTvsgOab2ETjl5jfZJ9keyRY2mKwIYYtsDi5bo+6vu7/+mfFYu+cRJyNIJYtF3VhfXTMICC/2mQjqxjun/XzbIFJR4VMeC6gbIjbIbqNmJZnLmQz7oBSKSoIwQu4kqm6ESiU7pjkej1eZTFL9NuaZQny56sWRmaQgQShIzYTTC/xSFwlIY4pQAQA/USymao1ajRCrQDqM/YwDYT56LpgOivI2pzI0zELMpd4wSONM+Psxj1OSBm7d+Gm7/Xq9uTmTKaCaLAKhOZENXNTLaof6PtNeUN5nl0BCYEGI7m5tGGTMfBXWjZdrLzQMipu3YXLwInaqYfZjJEGoKX4EivpU0eKxMKjgXMnZQrHkXwgaMc/BN0QTUDeazlm/YzdbZ92e0+qfvXEOO4UP91ByWu+deyg5ttNp3Ue+KvybD0et447dPThzer2OYx9dayGjC4RY5iJjFjIbZ6kHJWGWCrPIFZRxLNIbNEpQWOacpgE4cZthFgeUSzDIHwkEbzPKmbrAbljDbhgCJHsyAU8d67TVDZVmYFzDFYDoGOayrInNV2VNbG0vhG4W1q/DWuqlRZWiXojFg2u5a5Y5vzQTY7qPqKfYCCsTbgQ5yDjvZ0kSp6qhnc5tzy+WPtwBYw1iscCcfiZuzP2SL4hc8Ls0grmW6w+ZaKPkukEGmGOOTPYSEKRPBbY5U8iuVwLIzJWKqby921PpvZRRThAP5xCQw/4ttr2QpnIhqWVidW95jd+6scIeFb8XfBeLdwq3Y870RDpXleQPJ1deiOkmAyQR3UA7K2Qckz4DQrNBAOHkKsVaoC6I3SqAWjGafJY4GohPJXmbsUviAghfI7swwlGlZXzMDZDcW3KZ6amNww2VVh9gRCoIceVZ0al2t9l6/2zOpA5xQMP0K4wUfi4CYwVocysPs+BPPqcDtIAFEqo5gBUMrCBqFh/Wo9I5uRWfzDwd9tTX+xOIv+28aYa6cMko5lyqySfhswDRaeoC0xWykLspI2Xaqhg9QXUfInIyU8KndArkMqWANLFX4oAMIFUswGxyXjGe00wDFRWciaCMLfcWv6fAo3h5Kmel85+YmhH6DUpkDIzfNHyn5UJdh0p1MxY9fe9qkYhyXQA3qmXaEiSL5tzU7T2cXAlRjV9tLHeNCGT6NAsokowQLqRIm0QbAeRWZm358BhYUYkaOQA3Rz4GhiYGMQ9gFlUlM2vrL15ubP68tf1qZ9X8+8+/nn9RaXpwOOIUXZieHPbvPJlU07pxPvkXpS+cUm7pYtVHuHGDf8vo8pNXBXW767SO9/Yd+8R2PiwByNm7vUNapt69l2/m+ZHmqe7lfT2q8aDmCoaVuFOlog6ACSCTj3n9C/QpinDsoNsBDDLdyFVA7O6bvY5TRRJTaZ+2upUm4bvjycf9gyqiv7ZsTHQVyV/2KnnZsiu52Kvk3VE6+VT+lZk7CVXyhI5YUCgy3J8xRTievBARxVB9FxOjUvN+1bD5PgbGg0//xcR5xIHxaGX0Y0z0x8zP/5j2p/2v+JsRv8hcv3Vov+51mj/AaHmiDBZP5c3YwlWYZS69dNRvIiZYhLRy5kN5U9nY3FizzOWvajVEW7z4bdT+AVBLAwQUAAIACAAdaYJPM+71anoDAAD8CwAAIQAAAHVuaXZlcnNhbC9mbGFzaF9za2luX3NldHRpbmdzLnhtbI1WUW/aMBB+Hr8CsXdYKR2tlCLRFqRqrK1WxruTXMDCsSPboePf7+zEwYEAIaqU3H2f73z3+dxAbSnv7kAqKvhjb9ibdL4FUS4lcL2ENGNEQzckCl7jx97872LRG1iEYEJ+gtaUrxUaSkuXIioSaUb4fiHWoh+SaLuWIudxb/J9fmueYGChR6TNPgPJKN8i7m54//Qyb8YxqvSrhrSfkAj6AhNHwuxmNpwN2xAyCUqBSebhZTqc/rzCYSQE5qKMxqP70bQV4xBmbn+tSDuqqLak8XB8Ox41k7C0iK3X9UKMTGR51r4NmRRrk/sRY2yeKwwmSIxqQPjLg3muwFFZexPkSr81/NNXah/mWgvejwTXKNo+FzIlDDmJ/bXilB1uwbAqqkJg5mHcguAUFI7j6FxhyBrqVb9Pwpv47gwaqweyjo+SOILkkmr8YpJmoGI0xjyEjG3G8MM8B2j55p38wNRQCvZhItQmgtFzyGCiZQ7BwH0Zj9qIr/dc43GHSUKYQrdvcpAP3OQHyZVbom5zqD/wRXnsQUqD868Ey1N4LrL0YHW7Qz8/P9m++XlVtioxCbvS5GV2MDrcG9b7BOcZHe7TFP2ds/0J+NhjGO4IPRHbvAuF/hYAJ/juquO+rMssvzCDR3nxSoMFpCKGidXDkqZgOhMMrM0kMTjKIuBkR9dE4y3y22DCvU1dBYMjR6GhRskEmmoGp0KKRC4VJoHOVbm5sjsNHkMojp6a6gUk2mHrRld6c0v5vbbfvnpL3+50+aJKxUdX4/312EuJ3IJcCsFUr1tScIZhee21eQw31wSOH5CvPBEewcZsZHChQbVCiuIwtcISrUm0STGV5rSr4tnuNXYpKOOddo/naQhyhh2n4KRWtxnUhq43DP/0isIXxHX4Gafh6Q0uxQmtVOwZbI+ByGjjFF58GHuaM00Z7MCNBM9gNnlmO4FCUZ/u0SinrjbPclVq5fQ4SMFH1R0n8BXm04wvPJcHsSahsrs5jAQ3hA8zwRvL5VgzIvRjFgYrFH9FdDZUC1viVY7kWnxqInUZ8PBtt0p2MOU0teMDzbqSRJPHMJgQWVkC63JpnthdcHOhVAtVu2rwNBPMaJwMmwjWU5+MSzxtk0QC+FPRGjvVrP4F+1AQGb9VgNrwbnAbLu4MLzM7YHEwp5kOBp7JtqKqOr7j//yTTuc/UEsDBBQAAgAIAB1pgk9FaN0k1gQAAM0VAAAmAAAAdW5pdmVyc2FsL2h0bWxfcHVibGlzaGluZ19zZXR0aW5ncy54bWzdWM1S20gQvvMUU9rKjSBIwkIo2xTBplAwNsEKm7C1RY2ktjTLaEalGdnAaR8kx9Q+Aqfc/Cb7JNsj2cZ/sCJAUuyBMhpPf9399dc9Y1W2L2JOepAqJkXVWltZtQgIXwZMhFXro7v3ctMiSlMRUC4FVC0hLbJdW6okmceZijqgNW5VBGGE2kp01Yq0TrZsu9/vrzCVpOZbyTON+GrFl7GdpKBAaEjthNNL/NCXCShriFACAP9iKYZmtaUlQioF0qEMMg6EBRi5YCYpyvd1zC272OVR/zxMZSaCXcllStLQq1q/bO69W6uvj/YUSHUWgzCUqBoummW9RYOAmSAo77ArIBGwMMJoN95YpM8CHVWt16uvDAxut+dhcvAidWpgdiVyIPQQPwZNA6pp8Vg41HCh1WihWAouBY2Z7+I3xORfteruWafp1Btnrbbb6Jztu4fNIoZ7GLmNT+49jFzHbTbus78s/P7no8Zx02kdnLntdtN1jm6skNEpQir2NGMVZFZmqQ9jwio6ymJPUMZRozM0KtCock7TEFy5x7CKXcoVWOTPBMIPGeVMX2IzrGIznAMkOyoBXx+bslUtnWZg3cAVgBgY1nKsifW3Y01sbE6lbhfeb9JaGGWFak39CMWDa3loFXtyabSNmTaivmY9VCbMJNnNOO9kSSJTXTNB574nF8cx3AJT6UoxxZx5Jp7kwZgviD0IWjTG+h3tCYt0sagcqWsnIEiHCmxrppFOf2yhMk9ppvN23hvu3kkZ5QRbFucOkMPOHL1+RFM1VcVxJU0z+bXfW1JjU4o/CoKLxVs370nOzAS60KX2Hw6u/QjrS7rIGoaBfpZJX5IOA0KzbgjR4DrF4lMPxHYZQGMYD74pnAUkoIp8yNgV8QBEYJA96OFsMnsCLAaQPFpylZkpzakxWnmAE6UhwpUXRWs6rXrj04sJlybFLo3S73BSxDkNjAow7pYf5iEYfEu76AEFEukJgGVMrCBqlB+OfG1qMpefynyT9jDW+xOI/zt5l5wb4ZKe5FzpwVcRsBDRaeoBMwqZqt2QkXHZyjg9QfMAYnIyMsKndAjkMa2B1LFXZEi6kGoWYjU5L5nPaWaACgVnIhznlkeLn0PgnlxcypF0foirEaGPIJE+MD7r+FbPhblJlZpmLHr63mpRiHIjgBm1DFuCZPFEmKa9zwfXQpTj1zjLQyMCmT7NQookI4QHKdKm0EcIuZdRWz48B1Yo0SCH4OXIx8DQRVfyEEZZlXKzuvbq9Zv1Xzc2326t2P/89ffLO42GN4UjTjGE4VVh99arSDmrmQvJfxjdcS2Zs0XVx3hSQzDndPFVq4S503Ibxzu7rnPiuJ8XAOTszZ+QFdsc14tP7/wOM3N4ez/v9O6Y4Yx3MU8w1N5WGQ0dABNABl9yxQuMKY5x0GDYIXQz07plQJzW/k7TLbMTi+ecNlqlZt/H48GX3YMyW39rOFjaMjvf75SKsuGUCrFdKrqjdPB1/Gtl4u5TKhLaY2FhyPBExhLhQPIjRBTn+lnMiFLt+l3j5XmMiIUXfHbnjCimyhOOiCcTzjOe2j+vJP9jpheKXy06IUkHYmaMftBR+WikT7PWaRw679rN+pPSx8rx9yw0+7j0FU/jV1tT77Iq9sK3hku4Pv0Ktrb0L1BLAwQUAAIACAAdaYJPNQPeyr8BAABrBgAAHwAAAHVuaXZlcnNhbC9odG1sX3NraW5fc2V0dGluZ3MuanONlM9v2jAUx+/9K5B3ndCa0gV6YwKkST1MWm/TDo7zEiIcP8s2WVnV/31xUqidvHTYF/zlw/f9MH4vN7N2McFmD7OX7nN3/hGfOw285swRPse6nNBrrzMrqxyeqhpkpYANkOb804v8+k5Qxkx1ptnpp7e1gR9D/03BpQ1xTVgYQrOE1hDaH0J7pgL/jSp7q6qvKGhzdnQO1VygcqDcXKGpecewT0W3wgIHMDZg/oMWXEBkep8ss3ySfHdcZGkuViEnsNZcnR6xxHnGxaE0eFR5T+/u/A7p/UmDaS/8cAn7bbMLAVlZ991BPQy8vd0m22Sa1Aashbe4q806WX8lYckzkGFB6WK5WH+ARsa7bn1AN5Wt3JlOk/QuXYS05iWMurQsstv8PsZU6zXq5ih4zzl4dkExPCIkP4EZWYkiFxBdt0Z91FdcoDZY+o6M0dRvEpXI80qVPbdZ+U1yPllvO/Xf6CbGPEOTn28PvvgdMoNmrFn0zHDwzPbEq62nhssVk8GRj9sOoj5Sc0FSoqJEJAJrCmzIbNxw1Pjzr7Zubg5gnhBlOz1njDvHxb5uB0qb/u9wMJCZiqtrai5in9bN6z9QSwMEFAACAAgAHWmCT5QTsyJpAAAAbgAAABwAAAB1bml2ZXJzYWwvbG9jYWxfc2V0dGluZ3MueG1sDcwxDoMwDEDRnVNY3int1oHAxlaW0gNYxEWRHBuRgOD2ZPvD02/7MwocvKVg6vD1eCKwzuaDLg5/01C/EVIm9SSm7FANoe+qVmwm+XLOBSZYhS7eJo4lMo8Uixx2EajhU17/wB6brroBUEsDBBQAAgAIAKh1W09sSjjzOiAAAM5EAAAXAAAAdW5pdmVyc2FsL3VuaXZlcnNhbC5wbmftfH1Ykufft7Vabm5TM9PmW+FaTVPnamlkspVmrdRf2TIVpXzJNjUCxXeg+mWJFmQ13TJlm1tWKqSmiAhUimiU1FwgoWC+ZHahiMSLvD5oW9O2+3me+zju43m5D/+Qy+u8zvP7/Xzfv+fJwYX7V0jQ++9++K6Zmdn7O3cE7DUzW0Q1M1v4wvxt04hAdppkuixI3Ru01YzU5ThqulmU+GXwl2ZmtQQL3aHFpvt3ju2ISDUzW5o2/bdAdNgl08wsIG5nwJf7MmPG+k4Qbmm/7skwZqz8aN+J80fcFr4fvHh/Es7+crP5xZ5v8/acCgguuubQ3fHFewFvIzySXWNLv/dl7Bv3aIzjgLw/77lN38g/eNY7xCYldbkxBoPJTe8aL5czMtJH5DtcxiT313Pvj0tSRT9I/eulVaTGYbJBA4nR39kFY2gyiPrfGowjYuMKE0izK3mPq3+GBbKflKwpAuqJxqqX96aHj+F/TqwZBiPpOhb5qvtC08jtTYUklBOVoXExhDVPD5j5LXpEibGVHrrvuch0d/zMSg2vyt8w6nXVbmb+Nis08LVgWhNmE+fzoTMrMkF201fL8o7p8dv/XoNcMP24H/fH44wCKNHwstI02O8QT14VOqWuNEpeEPxVrCouXWcXDtP8VnLcwq5+5eGt908nH+5tL3MNT/c3LS0BSGRbyOR1CE1zl1gYddunQGC1HlTqZFtkYYJWTGPs113kYr3RCAur2O3x9RWgacYPkXx+gaAw8nj0xs1uM8g8QHafevy5anmRxffFD/AF01i/KOxYvJtzOChwyCTbj6bPqwl/EjF9dtcJ9libvMPsiDX1+DcCybUZcW/lQ2/fSk7fF+BpuokM8DwY+ZoNF4SkKxsgaYpgsc4jHI4GuDFYg07OhWGdB+rQfShBpI8jGVbmwgCkGK4iQSbLjKgm9ikxgmA88JZ47Wu5wsHIPHVuzWZrqr/mEWGLIL2H4rK/4x6In8qlyzW6iRSxwYkPoMUqpqYzi604Ab/0pzwc9xXU/QFPCI2X86FwjDw0muhyx83f0FOK0QGeEFtqepKWvePtK8Wz54P8ax7afvkts9qGGlu6KsTYAWBfZpfZwXJlncMgO7/o14K3XChy74IFRQVeKrBCuSH74mEquhQtVmQBz2sa9LaPTnYsDg1/rQxy2hA4BuOGZAk/HHxZh18o5J9rsh1hRS2Pi3LPZmmSnIosykmv9di1CjmGXYtxyvoukKRvKe2CPXWXXw9Fv8j+27Q8BXtg8EgNuk+i8SljLoxIdu2K4mUjHGpjrtgRpRRiBN+G2n/0tek2lXTYYglJkHeTakqjjVflfJcfICQKflmUsTAO6kxkj7E2FtveKW5AF1mMf/zaAqk46CEnXAPZAc/ndhF2NJIc9iTBvKqPL6fQQfxHMkP1WCH0mM9rzfiZ/Aha/M9O8X/I9/77sike7VD8tssrGj3k6kLNfppnR/KfOGFpRgiQdNfC2f7lY1raayJXXflyLgRLf8DFGuThMP2L8BNBIOVoDyXOhavU/5UQuovc8eqOmJVvEbZJBgUM5mzk41un/+tfh4Pejp7BeWV1kUWTxQyW+o+QCzJWTYt1rDjAs99zhmvXhY7FJYMWMPXdx5tFMnwVnz6OCm2RnYO3ZHNzRBdJxBnRfXeVWFEH8nLT/aEXuLnP1oeLp8rEWYoasabmOr/l2eejCvwrar9tCiQRtVSittmuDyKzgSDQQzsbx1PoE3ctKBjZB4SvJUG1Lm0YW62AAQvUFVRQef4UmJfrK1Bdq5GBZwvsBEy9kIlWdIZiJjuFN+pQUlCjtdeLek7/3urjuWFtT1wPSAoF4MJpy92OAJtCxOtuKL1mwv7GQJ5aJjVnZZmiySWosi0Lcereu4mILOVCfx4ByHux2N8vQKyli3P0+1lhQdvbuYYU/LOlr8QbWUoFbWBZyCSBmYtuDEZ94Bqjv8/V3b/IdT3PAlvfGKhrCrniIoRiD272LOS6ZtcANXbK2poGUfN7zoXqFcwHXGUKz+Y1KZ7wV9BWJ8LVArN0v+aP8F9F1LoNPPY+mdfzTBaYs+jmAWy0szCCYucyKG/w9Fs+Y1WCiBpAsnr0Cf5agd0TrXiw4HYD83Nv/G8FKN4eWIS9BbC2RsFjWXn185uB57Xq3LKYBe85X1SoGnn+F3FHHAFJ0I7Df5kgwWlPQ8x5tsVLhbLVasG6k/uu4FEDeVPNyXZ3XmQu6jFshcTcZze65rKytUL7p9449CqMEq7JiaoNrbZqlCateOUvafgi97bCMVTbY+/YmrW2lXFlpaIYW3iwn/OCRqYTAnLDwplmWzswgoH87K4szG9HROQrlBzCnzACSJlFdOavny7kFeyx/knZ0eAZJXMjUVwUDYVy1Vi79cEcq8KUMXhoLz+P/bGyyJzpfrgM6ZY2U3iv/JqaD7UuV9r1IPZ1ZnP2tTzEH7D1ah7U5UexM21r3Uh2QhwKdJY1DHic02ZrxQ6RQemsbKBZq5mwZwmRgyNonD52LFyLyQx7/qeJrahbF1XmhwmES1wP1BxDtSRvQunDeI3S7C2ZyftfRhe5h5B7Wv4y4vFw0bvRPotJK/8hYnrzXnmfaRbN6tUKkN0xuxlLJu78pzD81ZQI7lp4QeHrcxDv+SX/U/Dv8qKnKe5YYiY0Ryz7ETj0ZqUsWSx+nYo+c6Ka/fdJrJMbQHw7xkRelSVzghYunSqR0jTfZRg0j710k5uPL1mrFPcQ4rB4PVgoXv8awe4gkqm0j75IgRuHqyiMMeJbhB0Sfi02UavfMys9AnSm4sTLxZ9NTLAMZWOqoFnrPYMQdwZttRmNYpfZiq2za789WDR7qknY6PjZZLluSH2rC2YLAapskqvnPvrM1JROcvz2creooJo3n4LsbAJInDeI77aiegbNBgFCen851OwowGAv/aU81qIiADlPbJ7Y/7vEnu4F8bl0PQyqf7FZ/F1M+kuAKfPqlle26fO1F6OVGxLeoDruQMWMOjHTFaMQ9f2a1kdMfdsaskEdGqMDIzC5LaH7CoTcLubO3vbmB/q0j4slujC8KlHcLqvTYh5Ev4H6lDaAZL4Bq5m0IxkGIMbe3o283mXp4zn7whY1SnSlkkNV4BtJlvsoqBaIlp/dsnvoq64lpqyMxEF3N4UOaR6ojFUAIQP3uU+NQ1BmTf+yStcv6BM0F/TS0wN1ar9qwChiGn9/DMMqqvjCs0B1iocANTBYAEVMYehYBRnyMl7vSw8iobDFEvM6iaFaGCks5PKzZAhjTO5zo2bi4liiuOKTNzF3iYfA7ZfDjkZmQCAhZK5rQKAO59o+ILcisrMRYJ6QUt/7DKwdzT9gfQ3Uy5pid9jWetx9/GR/Ok2rLEY7aEetgHbUQFry+qOu/pYI2HhqvDDlTdOVJwwVqJe5tGLaup9svxIThMszD0GUKaaWAuxmtrw1hVRPxHcsC4odA0hrbYNSnOCJ0Y2ccS5DhAG3NQNJ+Guo7oTuOr1h7V9JvfCdkfSP+IgyVPx+x7FbIjd7oK1Zm017YYKq2HgH1Xfz533VFNHpJiE/GnDiwoS+5R/UHoWa6MI3V1PgIRyltmJW7fj4Ss5Q5IDOPMT6+EBadWkNhTZqImQOZTMBW06k12Y3yVoaJMmB3X3ICI7LioSH+t17g8Du7STfb91Enk3kekf+gy4IyUaWuPhHdZPBh30st1SMfAGu1ftiIU6qTbwIPoETG0FkJwAdN3pi0i99nY5VprTV4ddaaPkr4N+ddeXyEgBd5SqhlDCr8H3/EAdFLPrdGV3X8yeHSldzD624q6AbIZKtrS4l2YyQUaruVYYPeiKNmfHh1bSj7o5w+CYR0ZfuWZjfQHIhssG1fb5OT5PFBgz9mzc9IWRo4FDnG2LlQ0tc38CxEhmNT2ZC7v1VRmNPdqA2vWkeEH+4Y57YPLH/r4mZEteALFvvYBh5iRiRzQkOU4MsFBk4oxZx/U8L9Ztn8/sBD5Xqayx/8cKfOOOllM7mmwBG0tUDu/DPTgatVQI9zPpZAEx7c1vDxHoiPXs8mlnE+NfbzuU9xDhml1K1+3UyDTVtTUv+61pov6oOxXgGszTIM6eXuvuvYU6HYpLjJd+xRdWbOjrYlTBXbyzPOTqzo81VvmSu4ms584v/Ly2+u3pmgyJ7UeGiP5Ad8cwTgBh18tGpkTkkM85BrbNFumfE5uyxJOzzJ4QWQxDZX3E99FdgHKSpBk71bG8U1d8aD0uPOAxjNo/7oOWUX0aIc3D0rkHqpw9GO/cEI8BbwxvHl1pLhAz9ZpJIK1JFs38aKc8ZUbCT+xKv21BvVDQHkBxmPM3R1Po8Z0TLNv60ljdFYmq3jCasGuBHiTX1fNDxGrkrnq63w45qdObfuJ9lTSXpb3ZZIk4dWHRNP6nOjWY0UnrTxK4Ha1A8pYr8uaeYsL1QS+cRunOGwCKi0HFK+VXnLGVs9UEGPryOHyrosAlCBh4Exyyvfa5lGB/zhbj8ZZXh+wpWLgsqYI0cYt0wD17VVfjFcqHIS0i2qdwGXU4kj5E5dR22qlQYvE/qS+eJQ8lkOGRvCgEq0+NWNjZ+1/eM2jGb1xoky3qndTJIFF8iBS0K3Fdgv0z2beB121942cCRSl8ngCQvyY9lV9yNdXAPYOlxPbc8hXH72q6a/0uQQDuwBsSX6dB6fVqv8t1vOAVQIOdSdDp+tqGPiTtsZR+Dfne+dtSVZPflkcBfzL9AgP093QMSvNdahOXYF5o6nFtk7Iu6CtSG8FO1CuVdE72XGC2nWVobk0uM7etjjG+arZ67aFC4Y57tgiMQtxeeAxr3hYETAkLLExYYyCevPtktW1uV6d6P+YgfvArIjNIm+EQUueFXCvni0KB+sAFeNK1zcWrx7H6Ctp1k2wRyC7wdYeqs/hWhLpC7Lq3hxpUpilt96cZg8gF4Xo3vAJB5al++EFbrxjuXUlNRA/Jj6SOA9lHbCjzFVtgFCk9O7TvToFegDhe5H83BWiRAG13ylpfUkCGNFKxXV/CcXv5DKmhZYO+myCBwAjYIyCwzD855jjvYCGMs+ck8GtD1hFxxKZEC0qBElvXX2sbBl5hLX18RkTP8Fro7UpgGEY9RM5geF5WkHyyKrh03oOIpWZ5zOrCpVrmf/9wNSM/cnUxsyZxdTGH0nB2MZ/r//uJTuA7FMx9Tvx8E0dS+rKMwFInkhBIEZo4XEDsUcXCNjKzVUUdEWYrpQ/7O0REi1tCZAOK3XnjDGr6xwHRMMjxjajpsY7RPXJrxBxERuZizUERMwM2bd+1HXGfnBRUOKn75QDz50T5WlnXj/lsahhSreCzEykpIEKyMZcf0RLJGxIoM5sjORYXdW/lZc91JRLIvSjLmBpIGR28GkdTCaClaqi2fDiaOr+VsPWQWF7l7FrrSB+LyXakBJPkc2IlOVCXHFzJ7fhN8qIBJbvCHbCept70E6rYgWezMwoHms/KLb2zGXLL0BP8s4aFchglAhVy2sc3Xy7BD70wFnWWhBuusjLsqXGldu+b4kA01s2W+jMwvnrW4OHGFySmmvyj5hbC55JO/hm2pxzlF819BzbOZZzPPZp7NPJt5NvNs5tnMs5lnM89mns08m3k282zm2cyzmWfzn2Fzr8x1+pHEf0qLvcI43bJTeXL5wZLp8ZklaQleRxa8Pkn3CxNYzPp5AnffH5NnsN5e/x39x8Wvj9kndv8HSzPwUBdNmx0JM1mGRSosDVwuVE8nGv5dBTeuMUoFhdoVKp/xjF6jBFho1q+ja1ux2QoCdpRAIgrpGg/s9/6qwe9UGZjJbj5hj/oHVcv3/sUUW65Y/NIdq4vPEYzJkmvYIOcSLYNxL+bhwulzR2rYULYxKIZhWOLukGYZ2GtUg+vIlmbH5QqlZa4nGsOeKlz5w5ar3+VfttQr2HF2hFC/EMFgxld/qSJcx1vnkGwZnOsk4C8xuz21dLNzo9bxkQKi1yV2pyBiBhD3nJlhdXa3zKaPPceXUZ05NoV/cnlZ5aLJ1bTgz7iKRMVbGivjhU/9EgjiT14rpAAq+DTn2qvJQzUFlmK0qO77lDPyS1swlfGvlXh7vY/e5UCvClJyDGLm/EEQckuuDB6m7Cm/8A9TFbeMbxX2KFMMqe+o3uo/ZE119i8CEJxZIAM8+3/IXm48wfqfzSF9KdWWiWmaJcYJRTjTEMUsjSmfeop9GcfnC7naqQzdM0V6jP6yS4syzMiGGJs5P8jxGdiJThXYf5zAguinYDmT9i2yYDhD4+PywMj/PgzoS3cIEnADoSpiyxTRXyAypFoD7Sheggw1xqePZSMcEJBBjHQkNPtykIcHwkGQIu21PH4mcChbHUBie+ToQjr/sKo19XTAOjXZWCplaryMVVKG96eOge8VAo5cQqb1T+4ntyUDpYypqPFlXU30zJaBHCfxiJoRZFYgd327hv1ZgBnnLve64ijtXEUpxnOgufZcA/3AmqOunoVapwXrugjkNUdVmfpv6T37kyGNDoCEX3ppjBC6LV1Ik4BnXcwscR0KH5GOxIUVdsPRUk5oCGQRiD9YPMce20D2beywoEeOLOv1lE1fAZ7CIeWAd+G1eqIKlivM8Nt0+RtssnJimfeRwB/DgLJmyaUZTDmSs6jYviYmgqlCDQKRkIvW7IGRykgv/3awrAEHTa0TihL41G9GW853HnXoX2VNNbTDMMOQaGPpBNqoTSRB2i/UZOD/rra+1TtqfrwQ3VhYkaJsunN23bNqtleO42B+s9qewCqIq+RtRgk+8dFDHck0MVfdBGvEpljfBR38GigDw/c2Qpzpo+Gw5myDipGrqIXo7tFbQ2arRfCbPhg9rZnOtKECbBxvaWU9qutRklHgEr25HGMeQArvqldncWe5WcyjDhT0aI7glAQoPZ93brdjdL3ow4yvHGtS/Z7kr4i4L6h4JEPcX/h4xlx914mF2u2k4UYgYST4npK9uvya0bALpn8SY/TheGEmMPVraGPR6WX3glWriyW6831KT1oXgipVHSzp23h722crqAMpmCSca8XAtWvJ9Ap13rZFJ0ur+9N0ukx9BkZdGNpV2J2kV6Elu/jrIS0GO+MQQMopSfGU7apooFsRsfxSY3/nsGDj4OS41+Wjk18FkRQoJ+YZGZogJ4jlip42lQfJpnI9W8FXjTWJ9iTLPYXvV2K2h+CIMtSyg+tqLeMBVPys6Afxb65LjldScH0f4W9v2v7Os3jvRMJ2NlsWEUAKg9gRtiBZF1+UGHRG7RNnLAoNLr/vRDzIvljXtK5LTLzmkkChc0ipF5vKmrxq40vEaZiOozkl0SNNbRd/G7SZpN2bdowfCqDeoarVC7c3xnx89+71hMAzDY6ubc0G5095TC/2sL2YhyxNOa3OmLyakJLhod3o+nPbUmYaWCGVoK9sGypYzUgEWtQf8pHv5SXhiD+onftuVSv4cdRGmEftA1qyqql39cPT6ghxyXhqYYVEtnl1zpcWN2eK1ofFeecqFEs66znFvj+vMbzdnSLq6tAH7AY7r84oZXY2bG4QpVBq90HsVPpSKCeFn/MriG9YdBQ7mXWr/EfS6vKziaG/mZzcic/c6TfVi5VTYY3+MJf1ppxQB1Qn0B/mrx7fNsLaPuNs+4aeEOzx2LA61NGlXx7KwyXotbbCaKBmtaeYjHVDsu4TYENtYKDEHyGKhHtQBId7uQ1twwCDNEZW8OoaqfhjtCQ/ak04GFlDhmN7Vfb2YhXKUPCTjJ7PHcy5VazQQ3koXhyVwdaCk3Dam12FWL6Kw5viIGiPuR0pEm6Fkih4Z1bZKOj4XLKxKImFk9TdXBienCgYfDsVpKmWprSVo34Ju2J355vAdgVzafto/h6ZvSm2mteF6aFtwzmXoiCuCHAX7EuPcbEhgz7AaM96nM1xt6Yq13z/+GJDabF+Z47JyBRyTtq3m0gU7P34aRew4YBPphhFaZiq8hk3t6YOiAsa0rBZVrwib/baW8Vb9p1CaSOGnhidOLwoTkrjCmNx+170uaSIPQkeGZuaxzxjRjtQ74UfQpP366CEQe/8MTER1VchqYXykLm6cVqfBME8p87KJ2M9BGg6ea6dlxf9/O5e68370zoCjmwC20KamJmOIF2bytd//M6ahXuVeoJc5frz0Uhys+SahmpufY2n3H/EAsGM0wJ1+sRP/WGHgN+zdyVniJW3krFQ5tdnxV+VZ3+G8bvvX/4L62K9hPLAZHM8IA3xACYlcR/PBLhtU3HmXmdYUpM0yqJO+HbmjuaiJMI7tY5xrdEs5hb35Y4VDyPxlKI83LqD1XIlTFc9vFEIVQGNTN8CbAYP9XEF+9Em3dMpBYo08gEgt20YiLvCHOBrco1TOOmjOmNp2ZZiTiSeIEZTSvVne3mY0lpHaTd6duEG2ZmaHO1gZB3kMi0q1JePfPGpVtKYIUAVh3Ga/bTfd06H4hobBMA44R5PeX/ifJorH7x3TTGNEeyd6vZZ9bC9JWhvW92S6w1lg0tlCURtEvXBRn5dUNH9yP3PcQlumfHjH1JFxqIpCJ6BqV1+CMkqV4vGKuPoCnmd879RU4hOZ45EyygeVKk8hVs82cQiWuaH8Kj7zq1zqrwpSTbsC20fnMzc21z+kH2hxm6mcETMVqbwHv4gbed0IO30Qda4omJxvsdKVmTfMjg1j5oPNTj+u705xvbTuszaYmFyqgdCwBh/xKhmyjbY+n2WcQ4ahj2TQsF8MGCXBORQGKFJOPaG4kxHnkJpb1tZokdEEhKUaBhHJqNx0lW/2jQpK6ziIoKqUAmEp3/T5Q1XavEBuIdgeNUMruHf6zy5/odfVbpzvsiVOSdzum1EksYFzhdw/d6Il1/dFzT0bkg1JacPI84/ae0wqC7gf4o3xfcz8LvXwbEpHjKLX/TAPdCDU6mZtAEN2BTKeCuYuFtxoJp4Ua+1M+WRsoxbkGI2Z8bNm/vCIK6UBox/7HXM9nHQnLp5dNTHX42r8tGT4XTNUx9DGx8nH6iTgG/7mDSsGEoxws6FRIR2hdC/mDF84qYGR74Q8gr7dUlovuqhrcugfFCzipZy/Ew8CDl2YmUxbfvJJgN4YPT3R15JZYNecB4Tpo1yJByKN2ov5lhRORvDW3DDV63seHVH14y3RoKDmvuGHEHhByBvyehCYx80KKuGo2KrSd4vMgWRSvaG3kSaj8lb2w32bP4KSLcgW1U0pxPJMz9gXY8Zeh/erLnNxBhe2BB1dLK8XJxrfJxkZGPT6PiexQ3J2F7jkjsS3NOj2NiMF4u3z5T1H/SdB9dpEwC5wvviTE1NkYjrMy80Gx/1J+tn7HGdQhoz4tuQbgudxmRro/Yf64G7Lgw84O1WrN9Y/6lJgLu8AqsMwTND+i11Ew9GaTDlIeeveBvj+lCiS6k4qNYarS3aLdvSW6LPaWZfG6zjRYjFEur9SPyeFwzhA8x2NzbZC3O1TjHuPscuIeqHTP1gldGwBIZ1qgvxwE4Ne8HINqausi5lAdZV6NKqeR+1ziePlPlZI+QbiOIXzxnXKm2zeRi2YPSq/FXbQmk4Q0J38h7MFEyddndOdcG1VOGOm7GtwRznT5XYet5SotSYJGI80IsZTRBBURSl73D+w4agmw1t6XxwkkCqct561bWDGkBCte1fx4Z9XyOF5/ZymfCzkbw6LLkVTcnp5nYEx+r1I6uUJ5Lp+DkpFPz0fYihOxw+JSBqn2y5VgJT58GasjlRIqTiO3LuYudfS4w6zigDaScw2A/sVBjatpTnsy5SE4w1Sese20hn0k4Ibs0Z2Ufraete9z3RbapnTfFAwnTy2b2dtMWqDVm645iL9WVQ7DoETZCdgeCnjAP+5ygrRSwT8F3LIIOmEq/HEVmzC/mw7Tko+RcJINyiYtiRxKcz+cPvwzNbH7MhBtkGq9tx58e8MorGCJxgJkpUYn5IFrCFZnil48pXUSwEn77TEA8cfgXDM2bF3zpkn3zIWhfsv4GmtlUPAMoh7U9dSVNl4qmyKgp9LOUbx+PslULYOEjokiErZfVQlOKb7KVENnwVXBv1fEb08tMzl6ODV2/b7mrE/NGYT+CghCiluuzC641pXz9TLzWcqeKiDaFM5QUZvFhCB7TitPzh4RIYI7sPiClpX5D5Xp1+2BOvfdh9YUaL3ef/vJgqK8i07/o7fPU403iZnFDFjK4bOzU4+RZk4q0/UQ9IdUOV3foje3tNgbT5P9xpOeRDz3OUJTQ1m5mmNd7QMwY2mjIH1cXMsvAfBVmZQxuQMe0/YDM5w2MFfukCA9JOauzghCqe/9qT/r/g1fKUjQXrW+VwDF/sf6egm73aMKGLEk0Wb/jg9jZVCcxQlYalVmVg1aFk4vNx7dCpnsPJm2kPzmoXTBzLh1rCdLRL/7CRBfHfN7BohgePCS1Pg2G7wimwATCiL7nUzKyX8HcZkJUdig3ivfJ1LH4RGh0EUbcaOY9zMHI9jBOuWPoqes2OYWU8QJLlZMlGG7YPibWjkB0UVhaO/YkpA0z1crBFjGuLzb1d/9jkL8eunIpoGoPcZCqwRoNC/EzzHSyHz/9sP0M3XMLMpYdUO/A7GxebfUHol93U16sYl/xJlX7FfBdCH3rhMzZEnxiONQT+ZKHe7u0w816GaYy3jF9M1h/jQ+46PnIz+PNDDXA4VdO2BitNigDgJZbMiSKAsrYdvNDO7Ha3/M8DhRxFlOFT9G53wlMFOy6Dzw+nEfQGYrR+1O6UZz+ctTtfcP7BWWFT2NC7oYDlRxCLMshdnZypYVS5YAZDoWiVGPvgj+piZna/4OFwPunMavzk1MM1jPP+5RTZeRjWL72MH24W2vrq/MbsisP0qY7Z8SWh00dFZv13Zn7MapY5MXMMZObcEo7WdcN2e5m9fjeGof9Xr8pZ78bAKvhGb7rVzOyTz6PIzRouJxFiDB99d+YNHF0/J7GQTtTYqYslzAsk8+mxkbXZvMjyANIBg87L2PqYqZWU/Oa+YOblHPkYWyeTdqqqjC5PKKSVniHvxE+v2BkYEkDaevDk/wBQSwMEFAACAAgAqHVbT5ee2ztLAAAAagAAABsAAAB1bml2ZXJzYWwvdW5pdmVyc2FsLnBuZy54bWyzsa/IzVEoSy0qzszPs1Uy1DNQsrfj5bIpKEoty0wtV6gAigEFIUBJoRLINUJwyzNTSjJslSwNzBFiGamZ6RkltkpmFgZwQX2gkQBQSwECAAAUAAIACABwOBZPNmFYAkcDAADhCQAAFAAAAAAAAAABAAAAAAAAAAAAdW5pdmVyc2FsL3BsYXllci54bWxQSwECAAAUAAIACAAdaYJPcckHomAGAAB9FQAAHQAAAAAAAAABAAAAAAB5AwAAdW5pdmVyc2FsL2NvbW1vbl9tZXNzYWdlcy5sbmdQSwECAAAUAAIACAAdaYJPFR5gG6MAAAB/AQAALgAAAAAAAAABAAAAAAAUCgAAdW5pdmVyc2FsL3BsYXliYWNrX2FuZF9uYXZpZ2F0aW9uX3NldHRpbmdzLnhtbFBLAQIAABQAAgAIAB1pgk8HXwHS3AQAAEMWAAAnAAAAAAAAAAEAAAAAAAMLAAB1bml2ZXJzYWwvZmxhc2hfcHVibGlzaGluZ19zZXR0aW5ncy54bWxQSwECAAAUAAIACAAdaYJPM+71anoDAAD8CwAAIQAAAAAAAAABAAAAAAAkEAAAdW5pdmVyc2FsL2ZsYXNoX3NraW5fc2V0dGluZ3MueG1sUEsBAgAAFAACAAgAHWmCT0Vo3STWBAAAzRUAACYAAAAAAAAAAQAAAAAA3RMAAHVuaXZlcnNhbC9odG1sX3B1Ymxpc2hpbmdfc2V0dGluZ3MueG1sUEsBAgAAFAACAAgAHWmCTzUD3sq/AQAAawYAAB8AAAAAAAAAAQAAAAAA9xgAAHVuaXZlcnNhbC9odG1sX3NraW5fc2V0dGluZ3MuanNQSwECAAAUAAIACAAdaYJPlBOzImkAAABuAAAAHAAAAAAAAAABAAAAAADzGgAAdW5pdmVyc2FsL2xvY2FsX3NldHRpbmdzLnhtbFBLAQIAABQAAgAIAKh1W09sSjjzOiAAAM5EAAAXAAAAAAAAAAAAAAAAAJYbAAB1bml2ZXJzYWwvdW5pdmVyc2FsLnBuZ1BLAQIAABQAAgAIAKh1W0+Xnts7SwAAAGoAAAAbAAAAAAAAAAEAAAAAAAU8AAB1bml2ZXJzYWwvdW5pdmVyc2FsLnBuZy54bWxQSwUGAAAAAAoACgAGAwAAiTwAAAAA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NDENT_LEVEL" val="0"/>
  <p:tag name="ISPRING_CUSTOM_TIMING_USED" val="0"/>
  <p:tag name="ISPRING_PLAYER_LAYOUT_TYPE" val="Video"/>
</p:tagLst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405</Words>
  <Application>Microsoft Office PowerPoint</Application>
  <PresentationFormat>Breitbild</PresentationFormat>
  <Paragraphs>50</Paragraphs>
  <Slides>7</Slides>
  <Notes>7</Notes>
  <HiddenSlides>0</HiddenSlides>
  <MMClips>1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Calibri</vt:lpstr>
      <vt:lpstr>Century Gothic</vt:lpstr>
      <vt:lpstr>Symbol</vt:lpstr>
      <vt:lpstr>Wingdings 3</vt:lpstr>
      <vt:lpstr>Segment</vt:lpstr>
      <vt:lpstr>Energie ZUKUNFT</vt:lpstr>
      <vt:lpstr>Energie ZUKUNFT</vt:lpstr>
      <vt:lpstr>ENERGIE ZUKUNFT</vt:lpstr>
      <vt:lpstr>Energie ZUKUNFT</vt:lpstr>
      <vt:lpstr>ENERGIE ZUKUNFT</vt:lpstr>
      <vt:lpstr>- VORTRAG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ENERGIE_Modul_3_ZUKUNFT_SekII</dc:title>
  <dc:creator>Anton Wagner</dc:creator>
  <cp:lastModifiedBy>Anton Wagner</cp:lastModifiedBy>
  <cp:revision>46</cp:revision>
  <dcterms:created xsi:type="dcterms:W3CDTF">2019-07-04T20:28:41Z</dcterms:created>
  <dcterms:modified xsi:type="dcterms:W3CDTF">2019-12-02T12:36:04Z</dcterms:modified>
</cp:coreProperties>
</file>