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6"/>
  </p:notesMasterIdLst>
  <p:sldIdLst>
    <p:sldId id="256" r:id="rId2"/>
    <p:sldId id="338" r:id="rId3"/>
    <p:sldId id="401" r:id="rId4"/>
    <p:sldId id="408" r:id="rId5"/>
    <p:sldId id="409" r:id="rId6"/>
    <p:sldId id="410" r:id="rId7"/>
    <p:sldId id="414" r:id="rId8"/>
    <p:sldId id="375" r:id="rId9"/>
    <p:sldId id="361" r:id="rId10"/>
    <p:sldId id="413" r:id="rId11"/>
    <p:sldId id="360" r:id="rId12"/>
    <p:sldId id="364" r:id="rId13"/>
    <p:sldId id="411" r:id="rId14"/>
    <p:sldId id="263" r:id="rId15"/>
  </p:sldIdLst>
  <p:sldSz cx="12192000" cy="6858000"/>
  <p:notesSz cx="6858000" cy="9144000"/>
  <p:custDataLst>
    <p:tags r:id="rId1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53" userDrawn="1">
          <p15:clr>
            <a:srgbClr val="A4A3A4"/>
          </p15:clr>
        </p15:guide>
        <p15:guide id="2" pos="47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3" autoAdjust="0"/>
    <p:restoredTop sz="94660"/>
  </p:normalViewPr>
  <p:slideViewPr>
    <p:cSldViewPr snapToGrid="0">
      <p:cViewPr varScale="1">
        <p:scale>
          <a:sx n="87" d="100"/>
          <a:sy n="87" d="100"/>
        </p:scale>
        <p:origin x="240" y="77"/>
      </p:cViewPr>
      <p:guideLst>
        <p:guide orient="horz" pos="1253"/>
        <p:guide pos="472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9F67B2-EDBD-473A-82F3-3042ADEED5C7}"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C85463F1-CF2F-4320-B176-215D1F2597BE}">
      <dgm:prSet custT="1"/>
      <dgm:spPr/>
      <dgm:t>
        <a:bodyPr lIns="0"/>
        <a:lstStyle/>
        <a:p>
          <a:pPr marL="0" lvl="0" indent="0" algn="l" defTabSz="666750">
            <a:lnSpc>
              <a:spcPct val="90000"/>
            </a:lnSpc>
            <a:spcBef>
              <a:spcPct val="0"/>
            </a:spcBef>
            <a:spcAft>
              <a:spcPct val="35000"/>
            </a:spcAft>
            <a:buNone/>
          </a:pPr>
          <a:r>
            <a:rPr lang="de-CH" sz="1600" b="1" kern="1200" dirty="0">
              <a:solidFill>
                <a:srgbClr val="FFFF00"/>
              </a:solidFill>
              <a:latin typeface="Century Gothic" panose="020B0502020202020204"/>
              <a:ea typeface="+mn-ea"/>
              <a:cs typeface="+mn-cs"/>
            </a:rPr>
            <a:t>1) Der Weg ist das Ziel ?!</a:t>
          </a:r>
        </a:p>
        <a:p>
          <a:pPr marL="0" lvl="0" indent="0" algn="l" defTabSz="666750">
            <a:lnSpc>
              <a:spcPct val="90000"/>
            </a:lnSpc>
            <a:spcBef>
              <a:spcPct val="0"/>
            </a:spcBef>
            <a:spcAft>
              <a:spcPct val="35000"/>
            </a:spcAft>
            <a:buNone/>
          </a:pPr>
          <a:r>
            <a:rPr lang="de-DE" sz="1500" b="1" kern="1200" dirty="0">
              <a:solidFill>
                <a:prstClr val="white">
                  <a:hueOff val="0"/>
                  <a:satOff val="0"/>
                  <a:lumOff val="0"/>
                  <a:alphaOff val="0"/>
                </a:prstClr>
              </a:solidFill>
              <a:latin typeface="Century Gothic" panose="020B0502020202020204"/>
              <a:ea typeface="+mn-ea"/>
              <a:cs typeface="+mn-cs"/>
            </a:rPr>
            <a:t>Auf dem Weg zu irgendeinem Ziel liegt viel Interessantes, wohin es geht, ist eigentlich egal.</a:t>
          </a:r>
          <a:endParaRPr lang="en-US" sz="1500" b="1" kern="1200" dirty="0">
            <a:solidFill>
              <a:prstClr val="white">
                <a:hueOff val="0"/>
                <a:satOff val="0"/>
                <a:lumOff val="0"/>
                <a:alphaOff val="0"/>
              </a:prstClr>
            </a:solidFill>
            <a:latin typeface="Century Gothic" panose="020B0502020202020204"/>
            <a:ea typeface="+mn-ea"/>
            <a:cs typeface="+mn-cs"/>
          </a:endParaRPr>
        </a:p>
      </dgm:t>
    </dgm:pt>
    <dgm:pt modelId="{E73B8C6F-C15D-4A20-91EC-93E39D3E1526}" type="parTrans" cxnId="{7EE13848-B3DF-4581-9C68-F70563480CE4}">
      <dgm:prSet/>
      <dgm:spPr/>
      <dgm:t>
        <a:bodyPr/>
        <a:lstStyle/>
        <a:p>
          <a:endParaRPr lang="en-US"/>
        </a:p>
      </dgm:t>
    </dgm:pt>
    <dgm:pt modelId="{6BBF9D8D-B120-4087-AC48-3ECA62D28801}" type="sibTrans" cxnId="{7EE13848-B3DF-4581-9C68-F70563480CE4}">
      <dgm:prSet/>
      <dgm:spPr/>
      <dgm:t>
        <a:bodyPr/>
        <a:lstStyle/>
        <a:p>
          <a:endParaRPr lang="en-US"/>
        </a:p>
      </dgm:t>
    </dgm:pt>
    <dgm:pt modelId="{E1B1479E-985B-499A-A4F4-AC6FAF9C21F3}">
      <dgm:prSet custT="1"/>
      <dgm:spPr/>
      <dgm:t>
        <a:bodyPr/>
        <a:lstStyle/>
        <a:p>
          <a:r>
            <a:rPr lang="de-DE" sz="1600" b="1" kern="1200" dirty="0">
              <a:solidFill>
                <a:srgbClr val="FFFF00"/>
              </a:solidFill>
              <a:latin typeface="Century Gothic" panose="020B0502020202020204"/>
              <a:ea typeface="+mn-ea"/>
              <a:cs typeface="+mn-cs"/>
            </a:rPr>
            <a:t>3. Ferienziele bedeuten Sozialprestige ?!</a:t>
          </a:r>
          <a:r>
            <a:rPr lang="de-DE" sz="1600" b="1" kern="1200" dirty="0"/>
            <a:t> </a:t>
          </a:r>
          <a:r>
            <a:rPr lang="de-DE" sz="1500" b="1" kern="1200" dirty="0"/>
            <a:t>Je weiter und exotischer, desto prestigeträchtiger ist eine Reise. Das klingt gut und hebt den Status.</a:t>
          </a:r>
          <a:endParaRPr lang="de-CH" sz="1500" b="1" kern="1200" dirty="0"/>
        </a:p>
        <a:p>
          <a:endParaRPr lang="en-US" sz="1500" b="1" kern="1200" dirty="0"/>
        </a:p>
      </dgm:t>
    </dgm:pt>
    <dgm:pt modelId="{29325A2D-ED6F-4B3A-9CAF-8E522B0F9469}" type="parTrans" cxnId="{6BCD0004-0347-4AE7-8274-0D42482C9206}">
      <dgm:prSet/>
      <dgm:spPr/>
      <dgm:t>
        <a:bodyPr/>
        <a:lstStyle/>
        <a:p>
          <a:endParaRPr lang="en-US"/>
        </a:p>
      </dgm:t>
    </dgm:pt>
    <dgm:pt modelId="{99FE59FD-0C3F-4F89-B73B-22C8EB0521BD}" type="sibTrans" cxnId="{6BCD0004-0347-4AE7-8274-0D42482C9206}">
      <dgm:prSet/>
      <dgm:spPr/>
      <dgm:t>
        <a:bodyPr/>
        <a:lstStyle/>
        <a:p>
          <a:endParaRPr lang="en-US"/>
        </a:p>
      </dgm:t>
    </dgm:pt>
    <dgm:pt modelId="{F150DE18-75BD-40DD-8C90-789D279ADC8C}">
      <dgm:prSet custT="1"/>
      <dgm:spPr/>
      <dgm:t>
        <a:bodyPr/>
        <a:lstStyle/>
        <a:p>
          <a:pPr marL="0" lvl="0" indent="0" algn="l" defTabSz="666750">
            <a:lnSpc>
              <a:spcPct val="90000"/>
            </a:lnSpc>
            <a:spcBef>
              <a:spcPct val="0"/>
            </a:spcBef>
            <a:spcAft>
              <a:spcPct val="35000"/>
            </a:spcAft>
            <a:buNone/>
          </a:pPr>
          <a:r>
            <a:rPr lang="de-DE" sz="1500" b="1" kern="1200" dirty="0">
              <a:solidFill>
                <a:srgbClr val="FFFF00"/>
              </a:solidFill>
              <a:latin typeface="Century Gothic" panose="020B0502020202020204"/>
              <a:ea typeface="+mn-ea"/>
              <a:cs typeface="+mn-cs"/>
            </a:rPr>
            <a:t>2) Warum denn in die Ferne schweifen ?!   </a:t>
          </a:r>
          <a:br>
            <a:rPr lang="de-DE" sz="1500" b="1" kern="1200" dirty="0">
              <a:solidFill>
                <a:srgbClr val="FFFF00"/>
              </a:solidFill>
              <a:latin typeface="Century Gothic" panose="020B0502020202020204"/>
              <a:ea typeface="+mn-ea"/>
              <a:cs typeface="+mn-cs"/>
            </a:rPr>
          </a:br>
          <a:r>
            <a:rPr lang="de-DE" sz="1500" b="1" kern="1200" dirty="0"/>
            <a:t>Bei jungen Menschen ist der Städte-tourismus im Trend. – Anstrengende Reise-erlebnisse mit Wanderungen sind out.</a:t>
          </a:r>
          <a:endParaRPr lang="en-US" sz="1500" kern="1200" dirty="0"/>
        </a:p>
      </dgm:t>
    </dgm:pt>
    <dgm:pt modelId="{7C491A84-8490-42CE-98FA-683D22F0E206}" type="parTrans" cxnId="{0D521780-9BF5-4B17-982C-4528E0CDE20F}">
      <dgm:prSet/>
      <dgm:spPr/>
      <dgm:t>
        <a:bodyPr/>
        <a:lstStyle/>
        <a:p>
          <a:endParaRPr lang="en-US"/>
        </a:p>
      </dgm:t>
    </dgm:pt>
    <dgm:pt modelId="{CAD18003-A337-449A-9FEA-E70E358DA435}" type="sibTrans" cxnId="{0D521780-9BF5-4B17-982C-4528E0CDE20F}">
      <dgm:prSet/>
      <dgm:spPr/>
      <dgm:t>
        <a:bodyPr/>
        <a:lstStyle/>
        <a:p>
          <a:endParaRPr lang="en-US"/>
        </a:p>
      </dgm:t>
    </dgm:pt>
    <dgm:pt modelId="{F1907049-48B8-4921-BEE8-AF2BDF50A7C0}">
      <dgm:prSet custT="1"/>
      <dgm:spPr/>
      <dgm:t>
        <a:bodyPr/>
        <a:lstStyle/>
        <a:p>
          <a:pPr marL="0" lvl="0" indent="0" algn="l" defTabSz="711200">
            <a:lnSpc>
              <a:spcPct val="90000"/>
            </a:lnSpc>
            <a:spcBef>
              <a:spcPct val="0"/>
            </a:spcBef>
            <a:spcAft>
              <a:spcPct val="35000"/>
            </a:spcAft>
            <a:buNone/>
          </a:pPr>
          <a:r>
            <a:rPr lang="de-DE" sz="1600" b="1" kern="1200" dirty="0">
              <a:solidFill>
                <a:srgbClr val="FFFF00"/>
              </a:solidFill>
              <a:latin typeface="Century Gothic" panose="020B0502020202020204"/>
              <a:ea typeface="+mn-ea"/>
              <a:cs typeface="+mn-cs"/>
            </a:rPr>
            <a:t>4. Das Budget ist entscheidend ?! </a:t>
          </a:r>
          <a:r>
            <a:rPr lang="de-DE" sz="1500" b="1" kern="1200" dirty="0">
              <a:solidFill>
                <a:prstClr val="white">
                  <a:hueOff val="0"/>
                  <a:satOff val="0"/>
                  <a:lumOff val="0"/>
                  <a:alphaOff val="0"/>
                </a:prstClr>
              </a:solidFill>
              <a:latin typeface="Century Gothic" panose="020B0502020202020204"/>
              <a:ea typeface="+mn-ea"/>
              <a:cs typeface="+mn-cs"/>
            </a:rPr>
            <a:t>Billigflüge führen dazu, dass die Menschen öfter und weiter fliegen – ohne starkes Umweltbewusstsein!</a:t>
          </a:r>
          <a:endParaRPr lang="de-CH" sz="1500" b="1" kern="1200" dirty="0">
            <a:solidFill>
              <a:prstClr val="white">
                <a:hueOff val="0"/>
                <a:satOff val="0"/>
                <a:lumOff val="0"/>
                <a:alphaOff val="0"/>
              </a:prstClr>
            </a:solidFill>
            <a:latin typeface="Century Gothic" panose="020B0502020202020204"/>
            <a:ea typeface="+mn-ea"/>
            <a:cs typeface="+mn-cs"/>
          </a:endParaRPr>
        </a:p>
      </dgm:t>
    </dgm:pt>
    <dgm:pt modelId="{330235DE-0C1F-442B-A42A-C1686C758754}" type="sibTrans" cxnId="{3578910B-7559-470B-8CF9-3040880260B5}">
      <dgm:prSet/>
      <dgm:spPr/>
      <dgm:t>
        <a:bodyPr/>
        <a:lstStyle/>
        <a:p>
          <a:endParaRPr lang="en-US"/>
        </a:p>
      </dgm:t>
    </dgm:pt>
    <dgm:pt modelId="{1A88574B-C645-4117-BE15-407683DB19CD}" type="parTrans" cxnId="{3578910B-7559-470B-8CF9-3040880260B5}">
      <dgm:prSet/>
      <dgm:spPr/>
      <dgm:t>
        <a:bodyPr/>
        <a:lstStyle/>
        <a:p>
          <a:endParaRPr lang="en-US"/>
        </a:p>
      </dgm:t>
    </dgm:pt>
    <dgm:pt modelId="{AF630D47-66D4-4856-AF70-CCBAF0544FCE}" type="pres">
      <dgm:prSet presAssocID="{D09F67B2-EDBD-473A-82F3-3042ADEED5C7}" presName="root" presStyleCnt="0">
        <dgm:presLayoutVars>
          <dgm:dir/>
          <dgm:resizeHandles val="exact"/>
        </dgm:presLayoutVars>
      </dgm:prSet>
      <dgm:spPr/>
    </dgm:pt>
    <dgm:pt modelId="{E909A4B9-D99E-488D-A602-5A4DB140CFAE}" type="pres">
      <dgm:prSet presAssocID="{D09F67B2-EDBD-473A-82F3-3042ADEED5C7}" presName="container" presStyleCnt="0">
        <dgm:presLayoutVars>
          <dgm:dir/>
          <dgm:resizeHandles val="exact"/>
        </dgm:presLayoutVars>
      </dgm:prSet>
      <dgm:spPr/>
    </dgm:pt>
    <dgm:pt modelId="{6D433D61-E9D2-4BF3-AFC9-8C062C86E0B7}" type="pres">
      <dgm:prSet presAssocID="{C85463F1-CF2F-4320-B176-215D1F2597BE}" presName="compNode" presStyleCnt="0"/>
      <dgm:spPr/>
    </dgm:pt>
    <dgm:pt modelId="{43470F10-DF41-423A-90C2-EFB6D3E54065}" type="pres">
      <dgm:prSet presAssocID="{C85463F1-CF2F-4320-B176-215D1F2597BE}" presName="iconBgRect" presStyleLbl="bgShp" presStyleIdx="0" presStyleCnt="4"/>
      <dgm:spPr/>
    </dgm:pt>
    <dgm:pt modelId="{79D51044-4D7A-47BF-9C3B-6C51E82E7210}" type="pres">
      <dgm:prSet presAssocID="{C85463F1-CF2F-4320-B176-215D1F2597B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A6DC3A3E-24C3-443F-93D9-906E0F2FAC4F}" type="pres">
      <dgm:prSet presAssocID="{C85463F1-CF2F-4320-B176-215D1F2597BE}" presName="spaceRect" presStyleCnt="0"/>
      <dgm:spPr/>
    </dgm:pt>
    <dgm:pt modelId="{BE3E1B05-B97B-4844-85FD-341E328F6A6B}" type="pres">
      <dgm:prSet presAssocID="{C85463F1-CF2F-4320-B176-215D1F2597BE}" presName="textRect" presStyleLbl="revTx" presStyleIdx="0" presStyleCnt="4" custScaleX="111681">
        <dgm:presLayoutVars>
          <dgm:chMax val="1"/>
          <dgm:chPref val="1"/>
        </dgm:presLayoutVars>
      </dgm:prSet>
      <dgm:spPr/>
    </dgm:pt>
    <dgm:pt modelId="{216EC6CB-9CFB-4AA7-9A7D-8959F47E09F0}" type="pres">
      <dgm:prSet presAssocID="{6BBF9D8D-B120-4087-AC48-3ECA62D28801}" presName="sibTrans" presStyleLbl="sibTrans2D1" presStyleIdx="0" presStyleCnt="0"/>
      <dgm:spPr/>
    </dgm:pt>
    <dgm:pt modelId="{CE9C7650-A22C-462F-BCF9-89FCB68B25DC}" type="pres">
      <dgm:prSet presAssocID="{E1B1479E-985B-499A-A4F4-AC6FAF9C21F3}" presName="compNode" presStyleCnt="0"/>
      <dgm:spPr/>
    </dgm:pt>
    <dgm:pt modelId="{1F0BCD9B-E7C2-4278-9846-F39C4C256DD3}" type="pres">
      <dgm:prSet presAssocID="{E1B1479E-985B-499A-A4F4-AC6FAF9C21F3}" presName="iconBgRect" presStyleLbl="bgShp" presStyleIdx="1" presStyleCnt="4" custLinFactNeighborX="-20520"/>
      <dgm:spPr/>
    </dgm:pt>
    <dgm:pt modelId="{8792B27A-A17B-43B1-83C6-25B7E78A608F}" type="pres">
      <dgm:prSet presAssocID="{E1B1479E-985B-499A-A4F4-AC6FAF9C21F3}" presName="iconRect" presStyleLbl="node1" presStyleIdx="1" presStyleCnt="4" custLinFactX="-314552" custLinFactY="100000" custLinFactNeighborX="-400000" custLinFactNeighborY="173813"/>
      <dgm:spPr>
        <a:ln>
          <a:noFill/>
        </a:ln>
      </dgm:spPr>
    </dgm:pt>
    <dgm:pt modelId="{9490D997-771C-4B72-A0CC-9B00A719B3EB}" type="pres">
      <dgm:prSet presAssocID="{E1B1479E-985B-499A-A4F4-AC6FAF9C21F3}" presName="spaceRect" presStyleCnt="0"/>
      <dgm:spPr/>
    </dgm:pt>
    <dgm:pt modelId="{C1267305-5C99-4C76-9D26-0110BD9A9D01}" type="pres">
      <dgm:prSet presAssocID="{E1B1479E-985B-499A-A4F4-AC6FAF9C21F3}" presName="textRect" presStyleLbl="revTx" presStyleIdx="1" presStyleCnt="4" custScaleX="120876" custLinFactNeighborX="-3577" custLinFactNeighborY="6925">
        <dgm:presLayoutVars>
          <dgm:chMax val="1"/>
          <dgm:chPref val="1"/>
        </dgm:presLayoutVars>
      </dgm:prSet>
      <dgm:spPr/>
    </dgm:pt>
    <dgm:pt modelId="{F8AE3D29-E93A-45A1-8366-6F759201148F}" type="pres">
      <dgm:prSet presAssocID="{99FE59FD-0C3F-4F89-B73B-22C8EB0521BD}" presName="sibTrans" presStyleLbl="sibTrans2D1" presStyleIdx="0" presStyleCnt="0"/>
      <dgm:spPr/>
    </dgm:pt>
    <dgm:pt modelId="{BCF6DBEB-34C8-481A-B97B-75B31203A69D}" type="pres">
      <dgm:prSet presAssocID="{F150DE18-75BD-40DD-8C90-789D279ADC8C}" presName="compNode" presStyleCnt="0"/>
      <dgm:spPr/>
    </dgm:pt>
    <dgm:pt modelId="{B17D151A-C92F-42E2-BC06-E80CEA2708E1}" type="pres">
      <dgm:prSet presAssocID="{F150DE18-75BD-40DD-8C90-789D279ADC8C}" presName="iconBgRect" presStyleLbl="bgShp" presStyleIdx="2" presStyleCnt="4"/>
      <dgm:spPr/>
    </dgm:pt>
    <dgm:pt modelId="{8C73D11F-FEDD-4815-9E0D-37F5726897B0}" type="pres">
      <dgm:prSet presAssocID="{F150DE18-75BD-40DD-8C90-789D279ADC8C}" presName="iconRect" presStyleLbl="node1" presStyleIdx="2" presStyleCnt="4" custLinFactX="300000" custLinFactNeighborX="378933" custLinFactNeighborY="-3521"/>
      <dgm:spPr>
        <a:ln>
          <a:noFill/>
        </a:ln>
      </dgm:spPr>
    </dgm:pt>
    <dgm:pt modelId="{FA2EFE01-75DD-4067-845D-39377F9EFF77}" type="pres">
      <dgm:prSet presAssocID="{F150DE18-75BD-40DD-8C90-789D279ADC8C}" presName="spaceRect" presStyleCnt="0"/>
      <dgm:spPr/>
    </dgm:pt>
    <dgm:pt modelId="{7DE28359-C0F4-4BD6-AE6A-3E3F4267423B}" type="pres">
      <dgm:prSet presAssocID="{F150DE18-75BD-40DD-8C90-789D279ADC8C}" presName="textRect" presStyleLbl="revTx" presStyleIdx="2" presStyleCnt="4" custScaleX="122720" custLinFactNeighborX="4833">
        <dgm:presLayoutVars>
          <dgm:chMax val="1"/>
          <dgm:chPref val="1"/>
        </dgm:presLayoutVars>
      </dgm:prSet>
      <dgm:spPr/>
    </dgm:pt>
    <dgm:pt modelId="{3D62E7DC-192D-4FF0-98FD-A43894F3C4D1}" type="pres">
      <dgm:prSet presAssocID="{CAD18003-A337-449A-9FEA-E70E358DA435}" presName="sibTrans" presStyleLbl="sibTrans2D1" presStyleIdx="0" presStyleCnt="0"/>
      <dgm:spPr/>
    </dgm:pt>
    <dgm:pt modelId="{8D2F4A22-357F-49B8-8844-FA70E52CACC5}" type="pres">
      <dgm:prSet presAssocID="{F1907049-48B8-4921-BEE8-AF2BDF50A7C0}" presName="compNode" presStyleCnt="0"/>
      <dgm:spPr/>
    </dgm:pt>
    <dgm:pt modelId="{8B550190-D8B0-4836-B55B-90BEB3158991}" type="pres">
      <dgm:prSet presAssocID="{F1907049-48B8-4921-BEE8-AF2BDF50A7C0}" presName="iconBgRect" presStyleLbl="bgShp" presStyleIdx="3" presStyleCnt="4" custLinFactNeighborX="-29503" custLinFactNeighborY="-1262"/>
      <dgm:spPr/>
    </dgm:pt>
    <dgm:pt modelId="{0C148902-E5BA-4CEB-851F-D8FE05E8D52B}" type="pres">
      <dgm:prSet presAssocID="{F1907049-48B8-4921-BEE8-AF2BDF50A7C0}" presName="iconRect" presStyleLbl="node1" presStyleIdx="3" presStyleCnt="4" custLinFactY="-100000" custLinFactNeighborX="-56371" custLinFactNeighborY="-17471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mera"/>
        </a:ext>
      </dgm:extLst>
    </dgm:pt>
    <dgm:pt modelId="{519965BC-1D0A-43EF-868B-A3B5863DFFAB}" type="pres">
      <dgm:prSet presAssocID="{F1907049-48B8-4921-BEE8-AF2BDF50A7C0}" presName="spaceRect" presStyleCnt="0"/>
      <dgm:spPr/>
    </dgm:pt>
    <dgm:pt modelId="{312E4080-4D23-4D8A-8414-25D9CBC92FC2}" type="pres">
      <dgm:prSet presAssocID="{F1907049-48B8-4921-BEE8-AF2BDF50A7C0}" presName="textRect" presStyleLbl="revTx" presStyleIdx="3" presStyleCnt="4" custScaleY="72617" custLinFactNeighborX="-18111" custLinFactNeighborY="-2920">
        <dgm:presLayoutVars>
          <dgm:chMax val="1"/>
          <dgm:chPref val="1"/>
        </dgm:presLayoutVars>
      </dgm:prSet>
      <dgm:spPr/>
    </dgm:pt>
  </dgm:ptLst>
  <dgm:cxnLst>
    <dgm:cxn modelId="{6BCD0004-0347-4AE7-8274-0D42482C9206}" srcId="{D09F67B2-EDBD-473A-82F3-3042ADEED5C7}" destId="{E1B1479E-985B-499A-A4F4-AC6FAF9C21F3}" srcOrd="1" destOrd="0" parTransId="{29325A2D-ED6F-4B3A-9CAF-8E522B0F9469}" sibTransId="{99FE59FD-0C3F-4F89-B73B-22C8EB0521BD}"/>
    <dgm:cxn modelId="{3578910B-7559-470B-8CF9-3040880260B5}" srcId="{D09F67B2-EDBD-473A-82F3-3042ADEED5C7}" destId="{F1907049-48B8-4921-BEE8-AF2BDF50A7C0}" srcOrd="3" destOrd="0" parTransId="{1A88574B-C645-4117-BE15-407683DB19CD}" sibTransId="{330235DE-0C1F-442B-A42A-C1686C758754}"/>
    <dgm:cxn modelId="{8F813330-78F4-4E47-A9D0-101347585058}" type="presOf" srcId="{F1907049-48B8-4921-BEE8-AF2BDF50A7C0}" destId="{312E4080-4D23-4D8A-8414-25D9CBC92FC2}" srcOrd="0" destOrd="0" presId="urn:microsoft.com/office/officeart/2018/2/layout/IconCircleList"/>
    <dgm:cxn modelId="{648D4561-764D-434E-8DE8-BE8A6681355D}" type="presOf" srcId="{CAD18003-A337-449A-9FEA-E70E358DA435}" destId="{3D62E7DC-192D-4FF0-98FD-A43894F3C4D1}" srcOrd="0" destOrd="0" presId="urn:microsoft.com/office/officeart/2018/2/layout/IconCircleList"/>
    <dgm:cxn modelId="{7EE13848-B3DF-4581-9C68-F70563480CE4}" srcId="{D09F67B2-EDBD-473A-82F3-3042ADEED5C7}" destId="{C85463F1-CF2F-4320-B176-215D1F2597BE}" srcOrd="0" destOrd="0" parTransId="{E73B8C6F-C15D-4A20-91EC-93E39D3E1526}" sibTransId="{6BBF9D8D-B120-4087-AC48-3ECA62D28801}"/>
    <dgm:cxn modelId="{F573D173-FEE9-440D-9B30-32CC4F9999E7}" type="presOf" srcId="{D09F67B2-EDBD-473A-82F3-3042ADEED5C7}" destId="{AF630D47-66D4-4856-AF70-CCBAF0544FCE}" srcOrd="0" destOrd="0" presId="urn:microsoft.com/office/officeart/2018/2/layout/IconCircleList"/>
    <dgm:cxn modelId="{FE549559-9069-4086-B44F-C8C52A4670CB}" type="presOf" srcId="{99FE59FD-0C3F-4F89-B73B-22C8EB0521BD}" destId="{F8AE3D29-E93A-45A1-8366-6F759201148F}" srcOrd="0" destOrd="0" presId="urn:microsoft.com/office/officeart/2018/2/layout/IconCircleList"/>
    <dgm:cxn modelId="{0D521780-9BF5-4B17-982C-4528E0CDE20F}" srcId="{D09F67B2-EDBD-473A-82F3-3042ADEED5C7}" destId="{F150DE18-75BD-40DD-8C90-789D279ADC8C}" srcOrd="2" destOrd="0" parTransId="{7C491A84-8490-42CE-98FA-683D22F0E206}" sibTransId="{CAD18003-A337-449A-9FEA-E70E358DA435}"/>
    <dgm:cxn modelId="{BD9FD1A4-F07F-46B6-9D01-F08B3AEB6918}" type="presOf" srcId="{6BBF9D8D-B120-4087-AC48-3ECA62D28801}" destId="{216EC6CB-9CFB-4AA7-9A7D-8959F47E09F0}" srcOrd="0" destOrd="0" presId="urn:microsoft.com/office/officeart/2018/2/layout/IconCircleList"/>
    <dgm:cxn modelId="{2EC1D4AE-CE42-4E94-8BC2-725395174A75}" type="presOf" srcId="{C85463F1-CF2F-4320-B176-215D1F2597BE}" destId="{BE3E1B05-B97B-4844-85FD-341E328F6A6B}" srcOrd="0" destOrd="0" presId="urn:microsoft.com/office/officeart/2018/2/layout/IconCircleList"/>
    <dgm:cxn modelId="{610CCAC9-D712-42A4-98CB-D92A224429D6}" type="presOf" srcId="{F150DE18-75BD-40DD-8C90-789D279ADC8C}" destId="{7DE28359-C0F4-4BD6-AE6A-3E3F4267423B}" srcOrd="0" destOrd="0" presId="urn:microsoft.com/office/officeart/2018/2/layout/IconCircleList"/>
    <dgm:cxn modelId="{61783FDB-AB11-4349-B64E-ADA1A3177B1F}" type="presOf" srcId="{E1B1479E-985B-499A-A4F4-AC6FAF9C21F3}" destId="{C1267305-5C99-4C76-9D26-0110BD9A9D01}" srcOrd="0" destOrd="0" presId="urn:microsoft.com/office/officeart/2018/2/layout/IconCircleList"/>
    <dgm:cxn modelId="{F2C36E06-942C-4672-BAB1-42B33B9552A6}" type="presParOf" srcId="{AF630D47-66D4-4856-AF70-CCBAF0544FCE}" destId="{E909A4B9-D99E-488D-A602-5A4DB140CFAE}" srcOrd="0" destOrd="0" presId="urn:microsoft.com/office/officeart/2018/2/layout/IconCircleList"/>
    <dgm:cxn modelId="{53A9FBD0-1B05-4931-ABC0-A8D5592CF542}" type="presParOf" srcId="{E909A4B9-D99E-488D-A602-5A4DB140CFAE}" destId="{6D433D61-E9D2-4BF3-AFC9-8C062C86E0B7}" srcOrd="0" destOrd="0" presId="urn:microsoft.com/office/officeart/2018/2/layout/IconCircleList"/>
    <dgm:cxn modelId="{964CDD33-031E-48D2-88E6-A8E557A0AC2F}" type="presParOf" srcId="{6D433D61-E9D2-4BF3-AFC9-8C062C86E0B7}" destId="{43470F10-DF41-423A-90C2-EFB6D3E54065}" srcOrd="0" destOrd="0" presId="urn:microsoft.com/office/officeart/2018/2/layout/IconCircleList"/>
    <dgm:cxn modelId="{D736629F-5109-417A-869D-31F2841E2902}" type="presParOf" srcId="{6D433D61-E9D2-4BF3-AFC9-8C062C86E0B7}" destId="{79D51044-4D7A-47BF-9C3B-6C51E82E7210}" srcOrd="1" destOrd="0" presId="urn:microsoft.com/office/officeart/2018/2/layout/IconCircleList"/>
    <dgm:cxn modelId="{19E7F930-A78F-45E0-ACA6-5690DC814510}" type="presParOf" srcId="{6D433D61-E9D2-4BF3-AFC9-8C062C86E0B7}" destId="{A6DC3A3E-24C3-443F-93D9-906E0F2FAC4F}" srcOrd="2" destOrd="0" presId="urn:microsoft.com/office/officeart/2018/2/layout/IconCircleList"/>
    <dgm:cxn modelId="{320C5A39-360A-4697-A330-5B3AC3A4701E}" type="presParOf" srcId="{6D433D61-E9D2-4BF3-AFC9-8C062C86E0B7}" destId="{BE3E1B05-B97B-4844-85FD-341E328F6A6B}" srcOrd="3" destOrd="0" presId="urn:microsoft.com/office/officeart/2018/2/layout/IconCircleList"/>
    <dgm:cxn modelId="{EB216BBE-14DB-4569-A276-60D6CAB8ED8E}" type="presParOf" srcId="{E909A4B9-D99E-488D-A602-5A4DB140CFAE}" destId="{216EC6CB-9CFB-4AA7-9A7D-8959F47E09F0}" srcOrd="1" destOrd="0" presId="urn:microsoft.com/office/officeart/2018/2/layout/IconCircleList"/>
    <dgm:cxn modelId="{EB5A764C-A7E6-448E-8C46-9551D12C8FA2}" type="presParOf" srcId="{E909A4B9-D99E-488D-A602-5A4DB140CFAE}" destId="{CE9C7650-A22C-462F-BCF9-89FCB68B25DC}" srcOrd="2" destOrd="0" presId="urn:microsoft.com/office/officeart/2018/2/layout/IconCircleList"/>
    <dgm:cxn modelId="{C93472A9-2383-41A7-9A85-8154D37EAD00}" type="presParOf" srcId="{CE9C7650-A22C-462F-BCF9-89FCB68B25DC}" destId="{1F0BCD9B-E7C2-4278-9846-F39C4C256DD3}" srcOrd="0" destOrd="0" presId="urn:microsoft.com/office/officeart/2018/2/layout/IconCircleList"/>
    <dgm:cxn modelId="{07D24846-B192-470B-A908-97AB7B16BACD}" type="presParOf" srcId="{CE9C7650-A22C-462F-BCF9-89FCB68B25DC}" destId="{8792B27A-A17B-43B1-83C6-25B7E78A608F}" srcOrd="1" destOrd="0" presId="urn:microsoft.com/office/officeart/2018/2/layout/IconCircleList"/>
    <dgm:cxn modelId="{B09EBB47-BFE1-4E7F-B41A-C485C28E6A63}" type="presParOf" srcId="{CE9C7650-A22C-462F-BCF9-89FCB68B25DC}" destId="{9490D997-771C-4B72-A0CC-9B00A719B3EB}" srcOrd="2" destOrd="0" presId="urn:microsoft.com/office/officeart/2018/2/layout/IconCircleList"/>
    <dgm:cxn modelId="{47651C42-F51C-4051-B69C-C1F30E4B8340}" type="presParOf" srcId="{CE9C7650-A22C-462F-BCF9-89FCB68B25DC}" destId="{C1267305-5C99-4C76-9D26-0110BD9A9D01}" srcOrd="3" destOrd="0" presId="urn:microsoft.com/office/officeart/2018/2/layout/IconCircleList"/>
    <dgm:cxn modelId="{BA84AE0E-DD5E-4FB8-8CB0-0123CF55C5AA}" type="presParOf" srcId="{E909A4B9-D99E-488D-A602-5A4DB140CFAE}" destId="{F8AE3D29-E93A-45A1-8366-6F759201148F}" srcOrd="3" destOrd="0" presId="urn:microsoft.com/office/officeart/2018/2/layout/IconCircleList"/>
    <dgm:cxn modelId="{48BF9022-2157-49C8-961F-2BC2C7252B9E}" type="presParOf" srcId="{E909A4B9-D99E-488D-A602-5A4DB140CFAE}" destId="{BCF6DBEB-34C8-481A-B97B-75B31203A69D}" srcOrd="4" destOrd="0" presId="urn:microsoft.com/office/officeart/2018/2/layout/IconCircleList"/>
    <dgm:cxn modelId="{2936FC94-B832-46D3-871F-3C1EBC2C9232}" type="presParOf" srcId="{BCF6DBEB-34C8-481A-B97B-75B31203A69D}" destId="{B17D151A-C92F-42E2-BC06-E80CEA2708E1}" srcOrd="0" destOrd="0" presId="urn:microsoft.com/office/officeart/2018/2/layout/IconCircleList"/>
    <dgm:cxn modelId="{0A30DE31-36C2-4097-9E0C-83EC221C6075}" type="presParOf" srcId="{BCF6DBEB-34C8-481A-B97B-75B31203A69D}" destId="{8C73D11F-FEDD-4815-9E0D-37F5726897B0}" srcOrd="1" destOrd="0" presId="urn:microsoft.com/office/officeart/2018/2/layout/IconCircleList"/>
    <dgm:cxn modelId="{8CAB7589-84D5-4FA4-B7B9-A077F6E46F9B}" type="presParOf" srcId="{BCF6DBEB-34C8-481A-B97B-75B31203A69D}" destId="{FA2EFE01-75DD-4067-845D-39377F9EFF77}" srcOrd="2" destOrd="0" presId="urn:microsoft.com/office/officeart/2018/2/layout/IconCircleList"/>
    <dgm:cxn modelId="{F1300484-189B-4CE0-B32B-7814671D87BE}" type="presParOf" srcId="{BCF6DBEB-34C8-481A-B97B-75B31203A69D}" destId="{7DE28359-C0F4-4BD6-AE6A-3E3F4267423B}" srcOrd="3" destOrd="0" presId="urn:microsoft.com/office/officeart/2018/2/layout/IconCircleList"/>
    <dgm:cxn modelId="{B4C91BB2-52E4-44CE-8720-7E70136FB018}" type="presParOf" srcId="{E909A4B9-D99E-488D-A602-5A4DB140CFAE}" destId="{3D62E7DC-192D-4FF0-98FD-A43894F3C4D1}" srcOrd="5" destOrd="0" presId="urn:microsoft.com/office/officeart/2018/2/layout/IconCircleList"/>
    <dgm:cxn modelId="{29A7C3A9-E30F-428A-A315-AC3E5D53A2E8}" type="presParOf" srcId="{E909A4B9-D99E-488D-A602-5A4DB140CFAE}" destId="{8D2F4A22-357F-49B8-8844-FA70E52CACC5}" srcOrd="6" destOrd="0" presId="urn:microsoft.com/office/officeart/2018/2/layout/IconCircleList"/>
    <dgm:cxn modelId="{9B859AA8-54E8-4EB8-8A94-AB05081CDC8F}" type="presParOf" srcId="{8D2F4A22-357F-49B8-8844-FA70E52CACC5}" destId="{8B550190-D8B0-4836-B55B-90BEB3158991}" srcOrd="0" destOrd="0" presId="urn:microsoft.com/office/officeart/2018/2/layout/IconCircleList"/>
    <dgm:cxn modelId="{E1A592A4-DC06-416D-891D-8AF90F8E9E45}" type="presParOf" srcId="{8D2F4A22-357F-49B8-8844-FA70E52CACC5}" destId="{0C148902-E5BA-4CEB-851F-D8FE05E8D52B}" srcOrd="1" destOrd="0" presId="urn:microsoft.com/office/officeart/2018/2/layout/IconCircleList"/>
    <dgm:cxn modelId="{062541FE-1735-4115-A6BC-3B1C4D84EB7B}" type="presParOf" srcId="{8D2F4A22-357F-49B8-8844-FA70E52CACC5}" destId="{519965BC-1D0A-43EF-868B-A3B5863DFFAB}" srcOrd="2" destOrd="0" presId="urn:microsoft.com/office/officeart/2018/2/layout/IconCircleList"/>
    <dgm:cxn modelId="{26F62A80-A343-43A8-BBF3-0890DF42F84C}" type="presParOf" srcId="{8D2F4A22-357F-49B8-8844-FA70E52CACC5}" destId="{312E4080-4D23-4D8A-8414-25D9CBC92FC2}"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70F10-DF41-423A-90C2-EFB6D3E54065}">
      <dsp:nvSpPr>
        <dsp:cNvPr id="0" name=""/>
        <dsp:cNvSpPr/>
      </dsp:nvSpPr>
      <dsp:spPr>
        <a:xfrm>
          <a:off x="39319" y="655202"/>
          <a:ext cx="1383624" cy="138362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D51044-4D7A-47BF-9C3B-6C51E82E7210}">
      <dsp:nvSpPr>
        <dsp:cNvPr id="0" name=""/>
        <dsp:cNvSpPr/>
      </dsp:nvSpPr>
      <dsp:spPr>
        <a:xfrm>
          <a:off x="329880" y="945764"/>
          <a:ext cx="802502" cy="8025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E3E1B05-B97B-4844-85FD-341E328F6A6B}">
      <dsp:nvSpPr>
        <dsp:cNvPr id="0" name=""/>
        <dsp:cNvSpPr/>
      </dsp:nvSpPr>
      <dsp:spPr>
        <a:xfrm>
          <a:off x="1528953" y="655202"/>
          <a:ext cx="3642365" cy="1383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de-CH" sz="1600" b="1" kern="1200" dirty="0">
              <a:solidFill>
                <a:srgbClr val="FFFF00"/>
              </a:solidFill>
              <a:latin typeface="Century Gothic" panose="020B0502020202020204"/>
              <a:ea typeface="+mn-ea"/>
              <a:cs typeface="+mn-cs"/>
            </a:rPr>
            <a:t>1) Der Weg ist das Ziel ?!</a:t>
          </a:r>
        </a:p>
        <a:p>
          <a:pPr marL="0" lvl="0" indent="0" algn="l" defTabSz="666750">
            <a:lnSpc>
              <a:spcPct val="90000"/>
            </a:lnSpc>
            <a:spcBef>
              <a:spcPct val="0"/>
            </a:spcBef>
            <a:spcAft>
              <a:spcPct val="35000"/>
            </a:spcAft>
            <a:buNone/>
          </a:pPr>
          <a:r>
            <a:rPr lang="de-DE" sz="1500" b="1" kern="1200" dirty="0">
              <a:solidFill>
                <a:prstClr val="white">
                  <a:hueOff val="0"/>
                  <a:satOff val="0"/>
                  <a:lumOff val="0"/>
                  <a:alphaOff val="0"/>
                </a:prstClr>
              </a:solidFill>
              <a:latin typeface="Century Gothic" panose="020B0502020202020204"/>
              <a:ea typeface="+mn-ea"/>
              <a:cs typeface="+mn-cs"/>
            </a:rPr>
            <a:t>Auf dem Weg zu irgendeinem Ziel liegt viel Interessantes, wohin es geht, ist eigentlich egal.</a:t>
          </a:r>
          <a:endParaRPr lang="en-US" sz="1500" b="1" kern="1200" dirty="0">
            <a:solidFill>
              <a:prstClr val="white">
                <a:hueOff val="0"/>
                <a:satOff val="0"/>
                <a:lumOff val="0"/>
                <a:alphaOff val="0"/>
              </a:prstClr>
            </a:solidFill>
            <a:latin typeface="Century Gothic" panose="020B0502020202020204"/>
            <a:ea typeface="+mn-ea"/>
            <a:cs typeface="+mn-cs"/>
          </a:endParaRPr>
        </a:p>
      </dsp:txBody>
      <dsp:txXfrm>
        <a:off x="1528953" y="655202"/>
        <a:ext cx="3642365" cy="1383624"/>
      </dsp:txXfrm>
    </dsp:sp>
    <dsp:sp modelId="{1F0BCD9B-E7C2-4278-9846-F39C4C256DD3}">
      <dsp:nvSpPr>
        <dsp:cNvPr id="0" name=""/>
        <dsp:cNvSpPr/>
      </dsp:nvSpPr>
      <dsp:spPr>
        <a:xfrm>
          <a:off x="5455673" y="655202"/>
          <a:ext cx="1383624" cy="138362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92B27A-A17B-43B1-83C6-25B7E78A608F}">
      <dsp:nvSpPr>
        <dsp:cNvPr id="0" name=""/>
        <dsp:cNvSpPr/>
      </dsp:nvSpPr>
      <dsp:spPr>
        <a:xfrm>
          <a:off x="295857" y="3143120"/>
          <a:ext cx="802502" cy="802502"/>
        </a:xfrm>
        <a:prstGeom prst="rect">
          <a:avLst/>
        </a:prstGeom>
        <a:solidFill>
          <a:schemeClr val="bg1">
            <a:hueOff val="0"/>
            <a:satOff val="0"/>
            <a:lumOff val="0"/>
            <a:alphaOff val="0"/>
          </a:schemeClr>
        </a:solid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1267305-5C99-4C76-9D26-0110BD9A9D01}">
      <dsp:nvSpPr>
        <dsp:cNvPr id="0" name=""/>
        <dsp:cNvSpPr/>
      </dsp:nvSpPr>
      <dsp:spPr>
        <a:xfrm>
          <a:off x="6962623" y="751018"/>
          <a:ext cx="3942251" cy="1383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de-DE" sz="1600" b="1" kern="1200" dirty="0">
              <a:solidFill>
                <a:srgbClr val="FFFF00"/>
              </a:solidFill>
              <a:latin typeface="Century Gothic" panose="020B0502020202020204"/>
              <a:ea typeface="+mn-ea"/>
              <a:cs typeface="+mn-cs"/>
            </a:rPr>
            <a:t>3. Ferienziele bedeuten Sozialprestige ?!</a:t>
          </a:r>
          <a:r>
            <a:rPr lang="de-DE" sz="1600" b="1" kern="1200" dirty="0"/>
            <a:t> </a:t>
          </a:r>
          <a:r>
            <a:rPr lang="de-DE" sz="1500" b="1" kern="1200" dirty="0"/>
            <a:t>Je weiter und exotischer, desto prestigeträchtiger ist eine Reise. Das klingt gut und hebt den Status.</a:t>
          </a:r>
          <a:endParaRPr lang="de-CH" sz="1500" b="1" kern="1200" dirty="0"/>
        </a:p>
        <a:p>
          <a:pPr marL="0" lvl="0" indent="0" algn="l" defTabSz="711200">
            <a:lnSpc>
              <a:spcPct val="90000"/>
            </a:lnSpc>
            <a:spcBef>
              <a:spcPct val="0"/>
            </a:spcBef>
            <a:spcAft>
              <a:spcPct val="35000"/>
            </a:spcAft>
            <a:buNone/>
          </a:pPr>
          <a:endParaRPr lang="en-US" sz="1500" b="1" kern="1200" dirty="0"/>
        </a:p>
      </dsp:txBody>
      <dsp:txXfrm>
        <a:off x="6962623" y="751018"/>
        <a:ext cx="3942251" cy="1383624"/>
      </dsp:txXfrm>
    </dsp:sp>
    <dsp:sp modelId="{B17D151A-C92F-42E2-BC06-E80CEA2708E1}">
      <dsp:nvSpPr>
        <dsp:cNvPr id="0" name=""/>
        <dsp:cNvSpPr/>
      </dsp:nvSpPr>
      <dsp:spPr>
        <a:xfrm>
          <a:off x="39319" y="2874010"/>
          <a:ext cx="1383624" cy="1383624"/>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73D11F-FEDD-4815-9E0D-37F5726897B0}">
      <dsp:nvSpPr>
        <dsp:cNvPr id="0" name=""/>
        <dsp:cNvSpPr/>
      </dsp:nvSpPr>
      <dsp:spPr>
        <a:xfrm>
          <a:off x="5778334" y="3136315"/>
          <a:ext cx="802502" cy="802502"/>
        </a:xfrm>
        <a:prstGeom prst="rect">
          <a:avLst/>
        </a:prstGeom>
        <a:solidFill>
          <a:schemeClr val="bg1">
            <a:hueOff val="0"/>
            <a:satOff val="0"/>
            <a:lumOff val="0"/>
            <a:alphaOff val="0"/>
          </a:schemeClr>
        </a:solid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DE28359-C0F4-4BD6-AE6A-3E3F4267423B}">
      <dsp:nvSpPr>
        <dsp:cNvPr id="0" name=""/>
        <dsp:cNvSpPr/>
      </dsp:nvSpPr>
      <dsp:spPr>
        <a:xfrm>
          <a:off x="1506563" y="2874010"/>
          <a:ext cx="4002391" cy="1383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de-DE" sz="1500" b="1" kern="1200" dirty="0">
              <a:solidFill>
                <a:srgbClr val="FFFF00"/>
              </a:solidFill>
              <a:latin typeface="Century Gothic" panose="020B0502020202020204"/>
              <a:ea typeface="+mn-ea"/>
              <a:cs typeface="+mn-cs"/>
            </a:rPr>
            <a:t>2) Warum denn in die Ferne schweifen ?!   </a:t>
          </a:r>
          <a:br>
            <a:rPr lang="de-DE" sz="1500" b="1" kern="1200" dirty="0">
              <a:solidFill>
                <a:srgbClr val="FFFF00"/>
              </a:solidFill>
              <a:latin typeface="Century Gothic" panose="020B0502020202020204"/>
              <a:ea typeface="+mn-ea"/>
              <a:cs typeface="+mn-cs"/>
            </a:rPr>
          </a:br>
          <a:r>
            <a:rPr lang="de-DE" sz="1500" b="1" kern="1200" dirty="0"/>
            <a:t>Bei jungen Menschen ist der Städte-tourismus im Trend. – Anstrengende Reise-erlebnisse mit Wanderungen sind out.</a:t>
          </a:r>
          <a:endParaRPr lang="en-US" sz="1500" kern="1200" dirty="0"/>
        </a:p>
      </dsp:txBody>
      <dsp:txXfrm>
        <a:off x="1506563" y="2874010"/>
        <a:ext cx="4002391" cy="1383624"/>
      </dsp:txXfrm>
    </dsp:sp>
    <dsp:sp modelId="{8B550190-D8B0-4836-B55B-90BEB3158991}">
      <dsp:nvSpPr>
        <dsp:cNvPr id="0" name=""/>
        <dsp:cNvSpPr/>
      </dsp:nvSpPr>
      <dsp:spPr>
        <a:xfrm>
          <a:off x="5511395" y="2856548"/>
          <a:ext cx="1383624" cy="138362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148902-E5BA-4CEB-851F-D8FE05E8D52B}">
      <dsp:nvSpPr>
        <dsp:cNvPr id="0" name=""/>
        <dsp:cNvSpPr/>
      </dsp:nvSpPr>
      <dsp:spPr>
        <a:xfrm>
          <a:off x="5757788" y="959968"/>
          <a:ext cx="802502" cy="8025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12E4080-4D23-4D8A-8414-25D9CBC92FC2}">
      <dsp:nvSpPr>
        <dsp:cNvPr id="0" name=""/>
        <dsp:cNvSpPr/>
      </dsp:nvSpPr>
      <dsp:spPr>
        <a:xfrm>
          <a:off x="7009049" y="3023047"/>
          <a:ext cx="3261401" cy="1004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90000"/>
            </a:lnSpc>
            <a:spcBef>
              <a:spcPct val="0"/>
            </a:spcBef>
            <a:spcAft>
              <a:spcPct val="35000"/>
            </a:spcAft>
            <a:buNone/>
          </a:pPr>
          <a:r>
            <a:rPr lang="de-DE" sz="1600" b="1" kern="1200" dirty="0">
              <a:solidFill>
                <a:srgbClr val="FFFF00"/>
              </a:solidFill>
              <a:latin typeface="Century Gothic" panose="020B0502020202020204"/>
              <a:ea typeface="+mn-ea"/>
              <a:cs typeface="+mn-cs"/>
            </a:rPr>
            <a:t>4. Das Budget ist entscheidend ?! </a:t>
          </a:r>
          <a:r>
            <a:rPr lang="de-DE" sz="1500" b="1" kern="1200" dirty="0">
              <a:solidFill>
                <a:prstClr val="white">
                  <a:hueOff val="0"/>
                  <a:satOff val="0"/>
                  <a:lumOff val="0"/>
                  <a:alphaOff val="0"/>
                </a:prstClr>
              </a:solidFill>
              <a:latin typeface="Century Gothic" panose="020B0502020202020204"/>
              <a:ea typeface="+mn-ea"/>
              <a:cs typeface="+mn-cs"/>
            </a:rPr>
            <a:t>Billigflüge führen dazu, dass die Menschen öfter und weiter fliegen – ohne starkes Umweltbewusstsein!</a:t>
          </a:r>
          <a:endParaRPr lang="de-CH" sz="1500" b="1" kern="1200" dirty="0">
            <a:solidFill>
              <a:prstClr val="white">
                <a:hueOff val="0"/>
                <a:satOff val="0"/>
                <a:lumOff val="0"/>
                <a:alphaOff val="0"/>
              </a:prstClr>
            </a:solidFill>
            <a:latin typeface="Century Gothic" panose="020B0502020202020204"/>
            <a:ea typeface="+mn-ea"/>
            <a:cs typeface="+mn-cs"/>
          </a:endParaRPr>
        </a:p>
      </dsp:txBody>
      <dsp:txXfrm>
        <a:off x="7009049" y="3023047"/>
        <a:ext cx="3261401" cy="1004746"/>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6FCAD1-FEBA-4127-9596-4B50C522B827}" type="datetimeFigureOut">
              <a:rPr lang="de-CH" smtClean="0"/>
              <a:t>02.12.2019</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A18659-F2A4-4BB1-9D1F-5C3CD847B6E9}" type="slidenum">
              <a:rPr lang="de-CH" smtClean="0"/>
              <a:t>‹Nr.›</a:t>
            </a:fld>
            <a:endParaRPr lang="de-CH"/>
          </a:p>
        </p:txBody>
      </p:sp>
    </p:spTree>
    <p:extLst>
      <p:ext uri="{BB962C8B-B14F-4D97-AF65-F5344CB8AC3E}">
        <p14:creationId xmlns:p14="http://schemas.microsoft.com/office/powerpoint/2010/main" val="173947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BEA18659-F2A4-4BB1-9D1F-5C3CD847B6E9}" type="slidenum">
              <a:rPr lang="de-CH" smtClean="0"/>
              <a:t>1</a:t>
            </a:fld>
            <a:endParaRPr lang="de-CH"/>
          </a:p>
        </p:txBody>
      </p:sp>
    </p:spTree>
    <p:extLst>
      <p:ext uri="{BB962C8B-B14F-4D97-AF65-F5344CB8AC3E}">
        <p14:creationId xmlns:p14="http://schemas.microsoft.com/office/powerpoint/2010/main" val="2191342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BEA18659-F2A4-4BB1-9D1F-5C3CD847B6E9}" type="slidenum">
              <a:rPr lang="de-CH" smtClean="0"/>
              <a:t>10</a:t>
            </a:fld>
            <a:endParaRPr lang="de-CH"/>
          </a:p>
        </p:txBody>
      </p:sp>
    </p:spTree>
    <p:extLst>
      <p:ext uri="{BB962C8B-B14F-4D97-AF65-F5344CB8AC3E}">
        <p14:creationId xmlns:p14="http://schemas.microsoft.com/office/powerpoint/2010/main" val="3583154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6D509B36-ADAD-4F39-A890-C32E09EDD1E6}" type="slidenum">
              <a:rPr lang="de-DE" smtClean="0"/>
              <a:pPr/>
              <a:t>11</a:t>
            </a:fld>
            <a:endParaRPr lang="de-D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6D509B36-ADAD-4F39-A890-C32E09EDD1E6}" type="slidenum">
              <a:rPr lang="de-DE" smtClean="0"/>
              <a:pPr/>
              <a:t>12</a:t>
            </a:fld>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6D509B36-ADAD-4F39-A890-C32E09EDD1E6}" type="slidenum">
              <a:rPr lang="de-DE" smtClean="0"/>
              <a:pPr/>
              <a:t>13</a:t>
            </a:fld>
            <a:endParaRPr lang="de-DE"/>
          </a:p>
        </p:txBody>
      </p:sp>
    </p:spTree>
    <p:extLst>
      <p:ext uri="{BB962C8B-B14F-4D97-AF65-F5344CB8AC3E}">
        <p14:creationId xmlns:p14="http://schemas.microsoft.com/office/powerpoint/2010/main" val="1526225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BEA18659-F2A4-4BB1-9D1F-5C3CD847B6E9}" type="slidenum">
              <a:rPr lang="de-CH" smtClean="0"/>
              <a:t>14</a:t>
            </a:fld>
            <a:endParaRPr lang="de-CH"/>
          </a:p>
        </p:txBody>
      </p:sp>
    </p:spTree>
    <p:extLst>
      <p:ext uri="{BB962C8B-B14F-4D97-AF65-F5344CB8AC3E}">
        <p14:creationId xmlns:p14="http://schemas.microsoft.com/office/powerpoint/2010/main" val="709561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6D509B36-ADAD-4F39-A890-C32E09EDD1E6}" type="slidenum">
              <a:rPr lang="de-DE" smtClean="0"/>
              <a:pPr/>
              <a:t>2</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6D509B36-ADAD-4F39-A890-C32E09EDD1E6}" type="slidenum">
              <a:rPr lang="de-DE" smtClean="0"/>
              <a:pPr/>
              <a:t>3</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6D509B36-ADAD-4F39-A890-C32E09EDD1E6}" type="slidenum">
              <a:rPr lang="de-DE" smtClean="0"/>
              <a:pPr/>
              <a:t>4</a:t>
            </a:fld>
            <a:endParaRPr lang="de-DE"/>
          </a:p>
        </p:txBody>
      </p:sp>
    </p:spTree>
    <p:extLst>
      <p:ext uri="{BB962C8B-B14F-4D97-AF65-F5344CB8AC3E}">
        <p14:creationId xmlns:p14="http://schemas.microsoft.com/office/powerpoint/2010/main" val="2269485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6D509B36-ADAD-4F39-A890-C32E09EDD1E6}" type="slidenum">
              <a:rPr lang="de-DE" smtClean="0"/>
              <a:pPr/>
              <a:t>5</a:t>
            </a:fld>
            <a:endParaRPr lang="de-DE"/>
          </a:p>
        </p:txBody>
      </p:sp>
    </p:spTree>
    <p:extLst>
      <p:ext uri="{BB962C8B-B14F-4D97-AF65-F5344CB8AC3E}">
        <p14:creationId xmlns:p14="http://schemas.microsoft.com/office/powerpoint/2010/main" val="131902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6D509B36-ADAD-4F39-A890-C32E09EDD1E6}" type="slidenum">
              <a:rPr lang="de-DE" smtClean="0"/>
              <a:pPr/>
              <a:t>6</a:t>
            </a:fld>
            <a:endParaRPr lang="de-DE"/>
          </a:p>
        </p:txBody>
      </p:sp>
    </p:spTree>
    <p:extLst>
      <p:ext uri="{BB962C8B-B14F-4D97-AF65-F5344CB8AC3E}">
        <p14:creationId xmlns:p14="http://schemas.microsoft.com/office/powerpoint/2010/main" val="473723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6D509B36-ADAD-4F39-A890-C32E09EDD1E6}" type="slidenum">
              <a:rPr lang="de-DE" smtClean="0"/>
              <a:pPr/>
              <a:t>7</a:t>
            </a:fld>
            <a:endParaRPr lang="de-DE"/>
          </a:p>
        </p:txBody>
      </p:sp>
    </p:spTree>
    <p:extLst>
      <p:ext uri="{BB962C8B-B14F-4D97-AF65-F5344CB8AC3E}">
        <p14:creationId xmlns:p14="http://schemas.microsoft.com/office/powerpoint/2010/main" val="531338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6D509B36-ADAD-4F39-A890-C32E09EDD1E6}" type="slidenum">
              <a:rPr lang="de-DE" smtClean="0"/>
              <a:pPr/>
              <a:t>8</a:t>
            </a:fld>
            <a:endParaRPr 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6D509B36-ADAD-4F39-A890-C32E09EDD1E6}" type="slidenum">
              <a:rPr lang="de-DE" smtClean="0"/>
              <a:pPr/>
              <a:t>9</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de-DE"/>
              <a:t>Mastertitelformat bearbeiten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Date Placeholder 2"/>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de-DE"/>
              <a:t>Mastertitelformat bearbeiten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de-DE"/>
              <a:t>Mastertitelformat bearbeiten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a:t>Mastertextformat bearbeiten</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de-DE"/>
              <a:t>Mastertitelformat bearbeiten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menskarte für Zitat">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de-DE"/>
              <a:t>Mastertitelformat bearbeiten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de-DE"/>
              <a:t>Mastertextformat bearbeiten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Wahr oder Falsch">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de-DE"/>
              <a:t>Mastertitelformat bearbeiten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de-DE"/>
              <a:t>Mastertextformat bearbeiten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nchor="ct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de-DE"/>
              <a:t>Mastertitelformat bearbeiten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de-DE"/>
              <a:t>Mastertitelformat bearbeiten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de-DE"/>
              <a:t>Mastertitelformat bearbeiten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B61BEF0D-F0BB-DE4B-95CE-6DB70DBA9567}" type="datetimeFigureOut">
              <a:rPr lang="en-US" dirty="0"/>
              <a:pPr/>
              <a:t>12/2/2019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bg2">
                <a:tint val="97000"/>
                <a:hueMod val="92000"/>
                <a:satMod val="169000"/>
                <a:lumMod val="164000"/>
              </a:schemeClr>
            </a:gs>
            <a:gs pos="100000">
              <a:schemeClr val="bg2">
                <a:shade val="96000"/>
                <a:satMod val="120000"/>
                <a:lumMod val="90000"/>
              </a:schemeClr>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12/2/2019</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‹Nr.›</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hyperlink" Target="https://www.energie-umwelt.ch/haus/oeffentlicher-verkehr-mobilitaet/mobility-impact"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3.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211F35AE-7F5A-42E1-B3B2-146E628EE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D32B9F0-A025-4767-9A1B-E6F72DDD117E}"/>
              </a:ext>
            </a:extLst>
          </p:cNvPr>
          <p:cNvSpPr>
            <a:spLocks noGrp="1"/>
          </p:cNvSpPr>
          <p:nvPr>
            <p:ph type="ctrTitle"/>
          </p:nvPr>
        </p:nvSpPr>
        <p:spPr>
          <a:xfrm>
            <a:off x="637065" y="3949438"/>
            <a:ext cx="9552558" cy="1443483"/>
          </a:xfrm>
        </p:spPr>
        <p:txBody>
          <a:bodyPr>
            <a:normAutofit/>
          </a:bodyPr>
          <a:lstStyle/>
          <a:p>
            <a:r>
              <a:rPr lang="de-CH" sz="4800" b="1" dirty="0"/>
              <a:t>Energie und Mobilität</a:t>
            </a:r>
          </a:p>
        </p:txBody>
      </p:sp>
      <p:pic>
        <p:nvPicPr>
          <p:cNvPr id="8" name="Grafik 7">
            <a:extLst>
              <a:ext uri="{FF2B5EF4-FFF2-40B4-BE49-F238E27FC236}">
                <a16:creationId xmlns:a16="http://schemas.microsoft.com/office/drawing/2014/main" id="{0420ABEF-88AA-4CF7-94BE-7D09598088D5}"/>
              </a:ext>
            </a:extLst>
          </p:cNvPr>
          <p:cNvPicPr>
            <a:picLocks noChangeAspect="1"/>
          </p:cNvPicPr>
          <p:nvPr/>
        </p:nvPicPr>
        <p:blipFill rotWithShape="1">
          <a:blip r:embed="rId3"/>
          <a:srcRect r="-3" b="17705"/>
          <a:stretch/>
        </p:blipFill>
        <p:spPr>
          <a:xfrm>
            <a:off x="684211" y="804671"/>
            <a:ext cx="7745588" cy="2995803"/>
          </a:xfrm>
          <a:custGeom>
            <a:avLst/>
            <a:gdLst>
              <a:gd name="connsiteX0" fmla="*/ 325906 w 7543799"/>
              <a:gd name="connsiteY0" fmla="*/ 0 h 2917756"/>
              <a:gd name="connsiteX1" fmla="*/ 7543799 w 7543799"/>
              <a:gd name="connsiteY1" fmla="*/ 0 h 2917756"/>
              <a:gd name="connsiteX2" fmla="*/ 7543799 w 7543799"/>
              <a:gd name="connsiteY2" fmla="*/ 2601638 h 2917756"/>
              <a:gd name="connsiteX3" fmla="*/ 7227681 w 7543799"/>
              <a:gd name="connsiteY3" fmla="*/ 2917756 h 2917756"/>
              <a:gd name="connsiteX4" fmla="*/ 0 w 7543799"/>
              <a:gd name="connsiteY4" fmla="*/ 2917756 h 2917756"/>
              <a:gd name="connsiteX5" fmla="*/ 0 w 7543799"/>
              <a:gd name="connsiteY5" fmla="*/ 325906 h 2917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43799" h="2917756">
                <a:moveTo>
                  <a:pt x="325906" y="0"/>
                </a:moveTo>
                <a:lnTo>
                  <a:pt x="7543799" y="0"/>
                </a:lnTo>
                <a:lnTo>
                  <a:pt x="7543799" y="2601638"/>
                </a:lnTo>
                <a:lnTo>
                  <a:pt x="7227681" y="2917756"/>
                </a:lnTo>
                <a:lnTo>
                  <a:pt x="0" y="2917756"/>
                </a:lnTo>
                <a:lnTo>
                  <a:pt x="0" y="325906"/>
                </a:lnTo>
                <a:close/>
              </a:path>
            </a:pathLst>
          </a:custGeom>
          <a:ln w="15875">
            <a:solidFill>
              <a:srgbClr val="FFFFFF">
                <a:alpha val="40000"/>
              </a:srgbClr>
            </a:solidFill>
          </a:ln>
          <a:effectLst>
            <a:innerShdw blurRad="57150" dist="38100" dir="14460000">
              <a:srgbClr val="000000">
                <a:alpha val="70000"/>
              </a:srgbClr>
            </a:innerShdw>
          </a:effectLst>
        </p:spPr>
      </p:pic>
      <p:grpSp>
        <p:nvGrpSpPr>
          <p:cNvPr id="43" name="Group 42">
            <a:extLst>
              <a:ext uri="{FF2B5EF4-FFF2-40B4-BE49-F238E27FC236}">
                <a16:creationId xmlns:a16="http://schemas.microsoft.com/office/drawing/2014/main" id="{A4D0269D-39E2-42E4-AD56-F65D629C9E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44" name="Straight Connector 43">
              <a:extLst>
                <a:ext uri="{FF2B5EF4-FFF2-40B4-BE49-F238E27FC236}">
                  <a16:creationId xmlns:a16="http://schemas.microsoft.com/office/drawing/2014/main" id="{DC4175A4-E4D7-4D1A-93E8-FD679229FC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D45E9403-561B-4CEC-B6F7-9BD476FB435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9FE00C17-2C9E-48CF-9BC3-61B34FD1323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CA37D796-28F7-4A9C-AD5B-7D8CCE81EE1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02E25AE7-6B25-4C75-85E5-733E8A4CE0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112847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BDB4FB-903D-4211-8140-865415C39624}"/>
              </a:ext>
            </a:extLst>
          </p:cNvPr>
          <p:cNvSpPr>
            <a:spLocks noGrp="1"/>
          </p:cNvSpPr>
          <p:nvPr>
            <p:ph type="title"/>
          </p:nvPr>
        </p:nvSpPr>
        <p:spPr>
          <a:xfrm>
            <a:off x="558088" y="5033870"/>
            <a:ext cx="8534400" cy="1507067"/>
          </a:xfrm>
        </p:spPr>
        <p:txBody>
          <a:bodyPr/>
          <a:lstStyle/>
          <a:p>
            <a:r>
              <a:rPr lang="de-CH" dirty="0"/>
              <a:t>… und morgen?</a:t>
            </a:r>
          </a:p>
        </p:txBody>
      </p:sp>
      <p:pic>
        <p:nvPicPr>
          <p:cNvPr id="4" name="Neue Mobilität">
            <a:hlinkClick r:id="" action="ppaction://media"/>
            <a:extLst>
              <a:ext uri="{FF2B5EF4-FFF2-40B4-BE49-F238E27FC236}">
                <a16:creationId xmlns:a16="http://schemas.microsoft.com/office/drawing/2014/main" id="{86349207-1183-47CC-86CA-F05CE12B6B0A}"/>
              </a:ext>
            </a:extLst>
          </p:cNvPr>
          <p:cNvPicPr>
            <a:picLocks noGrp="1" noChangeAspect="1"/>
          </p:cNvPicPr>
          <p:nvPr>
            <p:ph idx="1"/>
            <a:videoFile r:link="rId1"/>
            <p:extLst>
              <p:ext uri="{DAA4B4D4-6D71-4841-9C94-3DE7FCFB9230}">
                <p14:media xmlns:p14="http://schemas.microsoft.com/office/powerpoint/2010/main" r:embed="rId2">
                  <p14:trim st="1482" end="10104"/>
                  <p14:fade out="2750"/>
                </p14:media>
              </p:ext>
            </p:extLst>
          </p:nvPr>
        </p:nvPicPr>
        <p:blipFill>
          <a:blip r:embed="rId5"/>
          <a:stretch>
            <a:fillRect/>
          </a:stretch>
        </p:blipFill>
        <p:spPr>
          <a:xfrm>
            <a:off x="558088" y="585786"/>
            <a:ext cx="7985837" cy="4488707"/>
          </a:xfrm>
        </p:spPr>
      </p:pic>
    </p:spTree>
    <p:extLst>
      <p:ext uri="{BB962C8B-B14F-4D97-AF65-F5344CB8AC3E}">
        <p14:creationId xmlns:p14="http://schemas.microsoft.com/office/powerpoint/2010/main" val="227979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6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56FCDAA-76C3-414B-9868-73075E15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4661860" y="5349875"/>
            <a:ext cx="6253792" cy="814388"/>
          </a:xfrm>
        </p:spPr>
        <p:txBody>
          <a:bodyPr>
            <a:normAutofit/>
          </a:bodyPr>
          <a:lstStyle/>
          <a:p>
            <a:r>
              <a:rPr lang="de-DE" dirty="0"/>
              <a:t>Es sind nicht die Kühe …</a:t>
            </a:r>
          </a:p>
        </p:txBody>
      </p:sp>
      <p:sp>
        <p:nvSpPr>
          <p:cNvPr id="75" name="Snip Diagonal Corner Rectangle 16">
            <a:extLst>
              <a:ext uri="{FF2B5EF4-FFF2-40B4-BE49-F238E27FC236}">
                <a16:creationId xmlns:a16="http://schemas.microsoft.com/office/drawing/2014/main" id="{02C8A649-1D4D-44CF-8C8E-C38947F4C4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001" y="620722"/>
            <a:ext cx="3670674" cy="5286838"/>
          </a:xfrm>
          <a:prstGeom prst="snip2DiagRect">
            <a:avLst>
              <a:gd name="adj1" fmla="val 11518"/>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nhaltsplatzhalter 3">
            <a:extLst>
              <a:ext uri="{FF2B5EF4-FFF2-40B4-BE49-F238E27FC236}">
                <a16:creationId xmlns:a16="http://schemas.microsoft.com/office/drawing/2014/main" id="{5C46C9EE-254F-43EB-8C57-DC3A4224E907}"/>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34001" y="781081"/>
            <a:ext cx="3685395" cy="2782472"/>
          </a:xfrm>
          <a:prstGeom prst="rect">
            <a:avLst/>
          </a:prstGeom>
        </p:spPr>
      </p:pic>
      <p:pic>
        <p:nvPicPr>
          <p:cNvPr id="1026" name="Picture 2"/>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Layer>
                </a14:imgProps>
              </a:ext>
            </a:extLst>
          </a:blip>
          <a:srcRect b="9368"/>
          <a:stretch/>
        </p:blipFill>
        <p:spPr bwMode="auto">
          <a:xfrm>
            <a:off x="803977" y="3563553"/>
            <a:ext cx="3330721" cy="2226288"/>
          </a:xfrm>
          <a:prstGeom prst="rect">
            <a:avLst/>
          </a:prstGeom>
          <a:noFill/>
        </p:spPr>
      </p:pic>
      <p:sp>
        <p:nvSpPr>
          <p:cNvPr id="1030" name="Content Placeholder 1029">
            <a:extLst>
              <a:ext uri="{FF2B5EF4-FFF2-40B4-BE49-F238E27FC236}">
                <a16:creationId xmlns:a16="http://schemas.microsoft.com/office/drawing/2014/main" id="{332BCC02-10F6-4ED4-9A3A-81CD84284E79}"/>
              </a:ext>
            </a:extLst>
          </p:cNvPr>
          <p:cNvSpPr>
            <a:spLocks noGrp="1"/>
          </p:cNvSpPr>
          <p:nvPr>
            <p:ph idx="1"/>
          </p:nvPr>
        </p:nvSpPr>
        <p:spPr>
          <a:xfrm>
            <a:off x="4661860" y="685800"/>
            <a:ext cx="7151768" cy="4884738"/>
          </a:xfrm>
        </p:spPr>
        <p:txBody>
          <a:bodyPr>
            <a:normAutofit lnSpcReduction="10000"/>
          </a:bodyPr>
          <a:lstStyle/>
          <a:p>
            <a:pPr marL="0" indent="0">
              <a:buNone/>
            </a:pPr>
            <a:r>
              <a:rPr lang="de-DE" sz="1700" dirty="0">
                <a:solidFill>
                  <a:schemeClr val="tx1"/>
                </a:solidFill>
                <a:latin typeface="Calibri" panose="020F0502020204030204" pitchFamily="34" charset="0"/>
                <a:cs typeface="Calibri" panose="020F0502020204030204" pitchFamily="34" charset="0"/>
              </a:rPr>
              <a:t>In der Schweiz zumindest, ist es nicht das </a:t>
            </a:r>
            <a:r>
              <a:rPr lang="de-DE" sz="1700" b="1" dirty="0">
                <a:solidFill>
                  <a:schemeClr val="tx1"/>
                </a:solidFill>
                <a:latin typeface="Calibri" panose="020F0502020204030204" pitchFamily="34" charset="0"/>
                <a:cs typeface="Calibri" panose="020F0502020204030204" pitchFamily="34" charset="0"/>
              </a:rPr>
              <a:t>Methangas-Furzen der Kühe</a:t>
            </a:r>
            <a:r>
              <a:rPr lang="de-DE" sz="1700" dirty="0">
                <a:solidFill>
                  <a:schemeClr val="tx1"/>
                </a:solidFill>
                <a:latin typeface="Calibri" panose="020F0502020204030204" pitchFamily="34" charset="0"/>
                <a:cs typeface="Calibri" panose="020F0502020204030204" pitchFamily="34" charset="0"/>
              </a:rPr>
              <a:t>, das unsere CO</a:t>
            </a:r>
            <a:r>
              <a:rPr lang="de-DE" sz="1700" baseline="-25000" dirty="0">
                <a:solidFill>
                  <a:schemeClr val="tx1"/>
                </a:solidFill>
                <a:latin typeface="Calibri" panose="020F0502020204030204" pitchFamily="34" charset="0"/>
                <a:cs typeface="Calibri" panose="020F0502020204030204" pitchFamily="34" charset="0"/>
              </a:rPr>
              <a:t>2</a:t>
            </a:r>
            <a:r>
              <a:rPr lang="de-DE" sz="1700" dirty="0">
                <a:solidFill>
                  <a:schemeClr val="tx1"/>
                </a:solidFill>
                <a:latin typeface="Calibri" panose="020F0502020204030204" pitchFamily="34" charset="0"/>
                <a:cs typeface="Calibri" panose="020F0502020204030204" pitchFamily="34" charset="0"/>
              </a:rPr>
              <a:t>-Bilanz ins Wanken bringt. Die Landwirtschaft hat an den CO</a:t>
            </a:r>
            <a:r>
              <a:rPr lang="de-DE" sz="1700" baseline="-25000" dirty="0">
                <a:solidFill>
                  <a:schemeClr val="tx1"/>
                </a:solidFill>
                <a:latin typeface="Calibri" panose="020F0502020204030204" pitchFamily="34" charset="0"/>
                <a:cs typeface="Calibri" panose="020F0502020204030204" pitchFamily="34" charset="0"/>
              </a:rPr>
              <a:t>2</a:t>
            </a:r>
            <a:r>
              <a:rPr lang="de-DE" sz="1700" dirty="0">
                <a:solidFill>
                  <a:schemeClr val="tx1"/>
                </a:solidFill>
                <a:latin typeface="Calibri" panose="020F0502020204030204" pitchFamily="34" charset="0"/>
                <a:cs typeface="Calibri" panose="020F0502020204030204" pitchFamily="34" charset="0"/>
              </a:rPr>
              <a:t>-Emissionen bei uns nur einen sehr geringen Anteil.</a:t>
            </a:r>
          </a:p>
          <a:p>
            <a:pPr marL="0" indent="0">
              <a:buNone/>
            </a:pPr>
            <a:r>
              <a:rPr lang="en-US" sz="1700" dirty="0">
                <a:solidFill>
                  <a:schemeClr val="tx1"/>
                </a:solidFill>
                <a:latin typeface="Calibri" panose="020F0502020204030204" pitchFamily="34" charset="0"/>
                <a:cs typeface="Calibri" panose="020F0502020204030204" pitchFamily="34" charset="0"/>
              </a:rPr>
              <a:t>Es ist klar, dass der </a:t>
            </a:r>
            <a:r>
              <a:rPr lang="de-DE" sz="1700" dirty="0">
                <a:solidFill>
                  <a:schemeClr val="tx1"/>
                </a:solidFill>
                <a:latin typeface="Calibri" panose="020F0502020204030204" pitchFamily="34" charset="0"/>
                <a:cs typeface="Calibri" panose="020F0502020204030204" pitchFamily="34" charset="0"/>
              </a:rPr>
              <a:t>Verkehr mit rund 37 % Anteil der Hauptverursacher der CO2-Emissionen ist. Und darin ist wiederum der Personenwagenverkehr mit    67 % am wichtigsten. </a:t>
            </a:r>
          </a:p>
          <a:p>
            <a:pPr marL="0" indent="0">
              <a:buNone/>
            </a:pPr>
            <a:r>
              <a:rPr lang="de-DE" sz="1700" b="1" dirty="0">
                <a:solidFill>
                  <a:schemeClr val="tx1"/>
                </a:solidFill>
                <a:latin typeface="Calibri" panose="020F0502020204030204" pitchFamily="34" charset="0"/>
                <a:cs typeface="Calibri" panose="020F0502020204030204" pitchFamily="34" charset="0"/>
              </a:rPr>
              <a:t>Konkrete Vergleiche sind die besten Nachweise </a:t>
            </a:r>
            <a:r>
              <a:rPr lang="de-DE" sz="1700" dirty="0">
                <a:solidFill>
                  <a:schemeClr val="tx1"/>
                </a:solidFill>
                <a:latin typeface="Calibri" panose="020F0502020204030204" pitchFamily="34" charset="0"/>
                <a:cs typeface="Calibri" panose="020F0502020204030204" pitchFamily="34" charset="0"/>
              </a:rPr>
              <a:t>um die Wirksamkeit </a:t>
            </a:r>
            <a:r>
              <a:rPr lang="de-DE" sz="1700" dirty="0" err="1">
                <a:solidFill>
                  <a:schemeClr val="tx1"/>
                </a:solidFill>
                <a:latin typeface="Calibri" panose="020F0502020204030204" pitchFamily="34" charset="0"/>
                <a:cs typeface="Calibri" panose="020F0502020204030204" pitchFamily="34" charset="0"/>
              </a:rPr>
              <a:t>Energie-und</a:t>
            </a:r>
            <a:r>
              <a:rPr lang="de-DE" sz="1700" dirty="0">
                <a:solidFill>
                  <a:schemeClr val="tx1"/>
                </a:solidFill>
                <a:latin typeface="Calibri" panose="020F0502020204030204" pitchFamily="34" charset="0"/>
                <a:cs typeface="Calibri" panose="020F0502020204030204" pitchFamily="34" charset="0"/>
              </a:rPr>
              <a:t> Umweltfreundlicher Massnahmen zu überprüfen. Dazu gibt es einen raffinierten Rechner: </a:t>
            </a:r>
          </a:p>
          <a:p>
            <a:pPr marL="0" indent="0">
              <a:buNone/>
            </a:pPr>
            <a:endParaRPr lang="de-CH" sz="900" b="1" u="sng" dirty="0">
              <a:solidFill>
                <a:srgbClr val="FFFF00"/>
              </a:solidFill>
              <a:hlinkClick r:id="rId7">
                <a:extLst>
                  <a:ext uri="{A12FA001-AC4F-418D-AE19-62706E023703}">
                    <ahyp:hlinkClr xmlns:ahyp="http://schemas.microsoft.com/office/drawing/2018/hyperlinkcolor" val="tx"/>
                  </a:ext>
                </a:extLst>
              </a:hlinkClick>
            </a:endParaRPr>
          </a:p>
          <a:p>
            <a:pPr marL="0" indent="0">
              <a:buNone/>
            </a:pPr>
            <a:r>
              <a:rPr lang="de-CH" sz="1700" b="1" u="sng" dirty="0">
                <a:solidFill>
                  <a:srgbClr val="FFFF00"/>
                </a:solidFill>
                <a:hlinkClick r:id="rId7">
                  <a:extLst>
                    <a:ext uri="{A12FA001-AC4F-418D-AE19-62706E023703}">
                      <ahyp:hlinkClr xmlns:ahyp="http://schemas.microsoft.com/office/drawing/2018/hyperlinkcolor" val="tx"/>
                    </a:ext>
                  </a:extLst>
                </a:hlinkClick>
              </a:rPr>
              <a:t>https://www.energie-umwelt.ch/haus/oeffentlicher-verkehr-mobilitaet/mobility-impact</a:t>
            </a:r>
            <a:endParaRPr lang="de-CH" sz="1700" b="1" dirty="0">
              <a:solidFill>
                <a:srgbClr val="FFFF00"/>
              </a:solidFill>
            </a:endParaRPr>
          </a:p>
          <a:p>
            <a:pPr marL="0" indent="0">
              <a:buNone/>
            </a:pPr>
            <a:endParaRPr lang="de-DE" sz="300" dirty="0">
              <a:solidFill>
                <a:schemeClr val="tx1"/>
              </a:solidFill>
              <a:latin typeface="Calibri" panose="020F0502020204030204" pitchFamily="34" charset="0"/>
              <a:cs typeface="Calibri" panose="020F0502020204030204" pitchFamily="34" charset="0"/>
            </a:endParaRPr>
          </a:p>
          <a:p>
            <a:pPr marL="0" indent="0">
              <a:buNone/>
            </a:pPr>
            <a:r>
              <a:rPr lang="de-DE" b="1" dirty="0">
                <a:solidFill>
                  <a:schemeClr val="tx1"/>
                </a:solidFill>
                <a:latin typeface="Calibri" panose="020F0502020204030204" pitchFamily="34" charset="0"/>
                <a:cs typeface="Calibri" panose="020F0502020204030204" pitchFamily="34" charset="0"/>
              </a:rPr>
              <a:t>Aufgabe:</a:t>
            </a:r>
          </a:p>
          <a:p>
            <a:pPr marL="0" indent="0">
              <a:buNone/>
            </a:pPr>
            <a:r>
              <a:rPr lang="de-DE" sz="1700" dirty="0">
                <a:solidFill>
                  <a:schemeClr val="tx1"/>
                </a:solidFill>
                <a:latin typeface="Calibri" panose="020F0502020204030204" pitchFamily="34" charset="0"/>
                <a:cs typeface="Calibri" panose="020F0502020204030204" pitchFamily="34" charset="0"/>
              </a:rPr>
              <a:t>A) Stelle dir also vor, dass du von der nächstgelegenen Stadt bei deinem Wohnort nach Bern fahren müsstest. Vergleiche nun wie es wäre, wenn du ein normales Auto benutzen würdest gegenüber anderen Transportmitteln. </a:t>
            </a:r>
          </a:p>
          <a:p>
            <a:endParaRPr lang="en-US" dirty="0">
              <a:solidFill>
                <a:schemeClr val="tx1"/>
              </a:solidFill>
            </a:endParaRPr>
          </a:p>
        </p:txBody>
      </p:sp>
      <p:sp>
        <p:nvSpPr>
          <p:cNvPr id="5" name="Foliennummernplatzhalter 4"/>
          <p:cNvSpPr>
            <a:spLocks noGrp="1"/>
          </p:cNvSpPr>
          <p:nvPr>
            <p:ph type="sldNum" sz="quarter" idx="12"/>
          </p:nvPr>
        </p:nvSpPr>
        <p:spPr>
          <a:xfrm>
            <a:off x="10363200" y="5578475"/>
            <a:ext cx="1142245" cy="669925"/>
          </a:xfrm>
        </p:spPr>
        <p:txBody>
          <a:bodyPr>
            <a:normAutofit/>
          </a:bodyPr>
          <a:lstStyle/>
          <a:p>
            <a:pPr>
              <a:spcAft>
                <a:spcPts val="600"/>
              </a:spcAft>
            </a:pPr>
            <a:fld id="{D976F836-B4B0-4136-85DD-AE3D479341FF}" type="slidenum">
              <a:rPr lang="de-DE" sz="3200" smtClean="0"/>
              <a:pPr>
                <a:spcAft>
                  <a:spcPts val="600"/>
                </a:spcAft>
              </a:pPr>
              <a:t>11</a:t>
            </a:fld>
            <a:endParaRPr lang="de-DE" sz="3200"/>
          </a:p>
        </p:txBody>
      </p:sp>
      <p:grpSp>
        <p:nvGrpSpPr>
          <p:cNvPr id="77" name="Group 76">
            <a:extLst>
              <a:ext uri="{FF2B5EF4-FFF2-40B4-BE49-F238E27FC236}">
                <a16:creationId xmlns:a16="http://schemas.microsoft.com/office/drawing/2014/main" id="{67C5301E-91B2-4536-893D-47EA274444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78" name="Straight Connector 77">
              <a:extLst>
                <a:ext uri="{FF2B5EF4-FFF2-40B4-BE49-F238E27FC236}">
                  <a16:creationId xmlns:a16="http://schemas.microsoft.com/office/drawing/2014/main" id="{F83E5BFD-97A3-4CE9-8A0E-58925ADC2FE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7D47D4CB-D05F-43B7-8F49-A8C05F15292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35A6C8F7-8B78-4F06-BB3B-CEDC620AE1E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C34E8F06-BC4C-45A5-8A7F-CDF897B95FE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8288604C-C490-4533-AA80-11F92325C79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76939" y="491065"/>
            <a:ext cx="8534400" cy="1180574"/>
          </a:xfrm>
        </p:spPr>
        <p:txBody>
          <a:bodyPr>
            <a:normAutofit fontScale="90000"/>
          </a:bodyPr>
          <a:lstStyle/>
          <a:p>
            <a:r>
              <a:rPr lang="de-DE" dirty="0"/>
              <a:t>Eigene co</a:t>
            </a:r>
            <a:r>
              <a:rPr lang="de-DE" baseline="-25000" dirty="0"/>
              <a:t>2</a:t>
            </a:r>
            <a:r>
              <a:rPr lang="de-DE" dirty="0"/>
              <a:t>-emissionen im Vergleich</a:t>
            </a:r>
          </a:p>
        </p:txBody>
      </p:sp>
      <p:pic>
        <p:nvPicPr>
          <p:cNvPr id="4098" name="Picture 2"/>
          <p:cNvPicPr>
            <a:picLocks noChangeAspect="1" noChangeArrowheads="1"/>
          </p:cNvPicPr>
          <p:nvPr/>
        </p:nvPicPr>
        <p:blipFill rotWithShape="1">
          <a:blip r:embed="rId3" cstate="print"/>
          <a:srcRect r="19545" b="15594"/>
          <a:stretch/>
        </p:blipFill>
        <p:spPr bwMode="auto">
          <a:xfrm>
            <a:off x="734087" y="1850737"/>
            <a:ext cx="5304759" cy="2782632"/>
          </a:xfrm>
          <a:prstGeom prst="rect">
            <a:avLst/>
          </a:prstGeom>
          <a:noFill/>
          <a:effectLst>
            <a:innerShdw blurRad="57150" dist="38100" dir="14460000">
              <a:prstClr val="black">
                <a:alpha val="70000"/>
              </a:prstClr>
            </a:innerShdw>
          </a:effectLst>
        </p:spPr>
      </p:pic>
      <p:sp>
        <p:nvSpPr>
          <p:cNvPr id="4102" name="Content Placeholder 4101">
            <a:extLst>
              <a:ext uri="{FF2B5EF4-FFF2-40B4-BE49-F238E27FC236}">
                <a16:creationId xmlns:a16="http://schemas.microsoft.com/office/drawing/2014/main" id="{C0602557-C5DD-4941-9453-4E64E7057FB0}"/>
              </a:ext>
            </a:extLst>
          </p:cNvPr>
          <p:cNvSpPr>
            <a:spLocks noGrp="1"/>
          </p:cNvSpPr>
          <p:nvPr>
            <p:ph idx="1"/>
          </p:nvPr>
        </p:nvSpPr>
        <p:spPr>
          <a:xfrm>
            <a:off x="6408017" y="1454111"/>
            <a:ext cx="5304758" cy="3575884"/>
          </a:xfrm>
        </p:spPr>
        <p:txBody>
          <a:bodyPr>
            <a:normAutofit/>
          </a:bodyPr>
          <a:lstStyle/>
          <a:p>
            <a:pPr marL="0" indent="0">
              <a:buNone/>
            </a:pPr>
            <a:r>
              <a:rPr lang="de-DE" b="1" dirty="0">
                <a:solidFill>
                  <a:srgbClr val="FFFF00"/>
                </a:solidFill>
              </a:rPr>
              <a:t>Aufgaben:</a:t>
            </a:r>
          </a:p>
          <a:p>
            <a:r>
              <a:rPr lang="de-DE" sz="1600" dirty="0">
                <a:solidFill>
                  <a:schemeClr val="tx1"/>
                </a:solidFill>
                <a:latin typeface="Calibri" panose="020F0502020204030204" pitchFamily="34" charset="0"/>
                <a:cs typeface="Calibri" panose="020F0502020204030204" pitchFamily="34" charset="0"/>
              </a:rPr>
              <a:t>B) Plant in drei Gruppen je eine Schulreise nach Prag, London, Budapest. Untersucht für jede Reise die Transportmittel Flugzeug, Reisebus, Zug und schreibt deren CO2 Emissionen heraus und erstellt eine Tabelle </a:t>
            </a:r>
            <a:r>
              <a:rPr lang="de-DE" sz="1600" dirty="0" err="1">
                <a:solidFill>
                  <a:schemeClr val="tx1"/>
                </a:solidFill>
                <a:latin typeface="Calibri" panose="020F0502020204030204" pitchFamily="34" charset="0"/>
                <a:cs typeface="Calibri" panose="020F0502020204030204" pitchFamily="34" charset="0"/>
              </a:rPr>
              <a:t>gemäss</a:t>
            </a:r>
            <a:r>
              <a:rPr lang="de-DE" sz="1600" dirty="0">
                <a:solidFill>
                  <a:schemeClr val="tx1"/>
                </a:solidFill>
                <a:latin typeface="Calibri" panose="020F0502020204030204" pitchFamily="34" charset="0"/>
                <a:cs typeface="Calibri" panose="020F0502020204030204" pitchFamily="34" charset="0"/>
              </a:rPr>
              <a:t> dieser Mustergrafik links.</a:t>
            </a:r>
          </a:p>
          <a:p>
            <a:endParaRPr lang="de-DE" sz="1600" dirty="0">
              <a:solidFill>
                <a:schemeClr val="tx1"/>
              </a:solidFill>
              <a:latin typeface="Calibri" panose="020F0502020204030204" pitchFamily="34" charset="0"/>
              <a:cs typeface="Calibri" panose="020F0502020204030204" pitchFamily="34" charset="0"/>
            </a:endParaRPr>
          </a:p>
          <a:p>
            <a:r>
              <a:rPr lang="de-DE" sz="1600" dirty="0">
                <a:solidFill>
                  <a:schemeClr val="tx1"/>
                </a:solidFill>
                <a:latin typeface="Calibri" panose="020F0502020204030204" pitchFamily="34" charset="0"/>
                <a:cs typeface="Calibri" panose="020F0502020204030204" pitchFamily="34" charset="0"/>
              </a:rPr>
              <a:t>C) Alle Schüler halten eine Woche lang die CO2 Werte und den Energieverbrauch für ihren Schulweg (hin und zurück) in einer Tabelle, wie unten, fest.</a:t>
            </a:r>
            <a:endParaRPr lang="en-US" sz="1600" dirty="0">
              <a:solidFill>
                <a:schemeClr val="tx1"/>
              </a:solidFill>
              <a:latin typeface="Calibri" panose="020F0502020204030204" pitchFamily="34" charset="0"/>
              <a:cs typeface="Calibri" panose="020F0502020204030204" pitchFamily="34" charset="0"/>
            </a:endParaRPr>
          </a:p>
        </p:txBody>
      </p:sp>
      <p:pic>
        <p:nvPicPr>
          <p:cNvPr id="8" name="Grafik 7">
            <a:extLst>
              <a:ext uri="{FF2B5EF4-FFF2-40B4-BE49-F238E27FC236}">
                <a16:creationId xmlns:a16="http://schemas.microsoft.com/office/drawing/2014/main" id="{8E10ED7E-5FFF-430F-BA71-EC0A651A4550}"/>
              </a:ext>
            </a:extLst>
          </p:cNvPr>
          <p:cNvPicPr>
            <a:picLocks noChangeAspect="1"/>
          </p:cNvPicPr>
          <p:nvPr/>
        </p:nvPicPr>
        <p:blipFill>
          <a:blip r:embed="rId4"/>
          <a:stretch>
            <a:fillRect/>
          </a:stretch>
        </p:blipFill>
        <p:spPr>
          <a:xfrm>
            <a:off x="734086" y="4938588"/>
            <a:ext cx="10824501" cy="155446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124D9F5B-C72B-41EE-97C2-D3600B6271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5774022" y="4199466"/>
            <a:ext cx="4205003" cy="1507067"/>
          </a:xfrm>
        </p:spPr>
        <p:txBody>
          <a:bodyPr>
            <a:normAutofit/>
          </a:bodyPr>
          <a:lstStyle/>
          <a:p>
            <a:pPr>
              <a:lnSpc>
                <a:spcPct val="90000"/>
              </a:lnSpc>
            </a:pPr>
            <a:r>
              <a:rPr lang="de-DE" sz="3200" dirty="0">
                <a:solidFill>
                  <a:srgbClr val="FFFFFF"/>
                </a:solidFill>
              </a:rPr>
              <a:t>Gute fahrt</a:t>
            </a:r>
          </a:p>
        </p:txBody>
      </p:sp>
      <p:pic>
        <p:nvPicPr>
          <p:cNvPr id="6" name="Picture 2" descr="P1010164">
            <a:extLst>
              <a:ext uri="{FF2B5EF4-FFF2-40B4-BE49-F238E27FC236}">
                <a16:creationId xmlns:a16="http://schemas.microsoft.com/office/drawing/2014/main" id="{2D92CD44-EE20-4015-BCE3-75BC92D0026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bwMode="auto">
          <a:xfrm>
            <a:off x="665871" y="1458377"/>
            <a:ext cx="4887466" cy="3653380"/>
          </a:xfrm>
          <a:prstGeom prst="rect">
            <a:avLst/>
          </a:prstGeom>
          <a:noFill/>
          <a:effectLst>
            <a:innerShdw blurRad="57150" dist="38100" dir="14460000">
              <a:prstClr val="black">
                <a:alpha val="70000"/>
              </a:prstClr>
            </a:innerShdw>
          </a:effectLst>
        </p:spPr>
      </p:pic>
      <p:grpSp>
        <p:nvGrpSpPr>
          <p:cNvPr id="77" name="Group 76">
            <a:extLst>
              <a:ext uri="{FF2B5EF4-FFF2-40B4-BE49-F238E27FC236}">
                <a16:creationId xmlns:a16="http://schemas.microsoft.com/office/drawing/2014/main" id="{0180A64C-1862-4B1B-8953-FA96DEE4C44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78" name="Straight Connector 77">
              <a:extLst>
                <a:ext uri="{FF2B5EF4-FFF2-40B4-BE49-F238E27FC236}">
                  <a16:creationId xmlns:a16="http://schemas.microsoft.com/office/drawing/2014/main" id="{52859A51-B3CA-4126-956F-D0DCCBA2129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1ECA05ED-FBC3-48F4-8E6D-AB89EC6081C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5EE24CC5-F080-45A3-B2B4-59A7BCA5AB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B3EC6EC2-2351-427C-90C2-F107915733B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D524D87A-9540-4F77-B006-823176623BD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762743805"/>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5F7305C-21B9-40A2-B0BB-C7FF619C4BB3}"/>
              </a:ext>
            </a:extLst>
          </p:cNvPr>
          <p:cNvPicPr>
            <a:picLocks noChangeAspect="1"/>
          </p:cNvPicPr>
          <p:nvPr/>
        </p:nvPicPr>
        <p:blipFill>
          <a:blip r:embed="rId3"/>
          <a:stretch>
            <a:fillRect/>
          </a:stretch>
        </p:blipFill>
        <p:spPr>
          <a:xfrm>
            <a:off x="759279" y="1798894"/>
            <a:ext cx="4720006" cy="3101719"/>
          </a:xfrm>
          <a:prstGeom prst="rect">
            <a:avLst/>
          </a:prstGeom>
        </p:spPr>
      </p:pic>
    </p:spTree>
    <p:extLst>
      <p:ext uri="{BB962C8B-B14F-4D97-AF65-F5344CB8AC3E}">
        <p14:creationId xmlns:p14="http://schemas.microsoft.com/office/powerpoint/2010/main" val="1334949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path path="circle">
            <a:fillToRect b="100000"/>
          </a:path>
        </a:gra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C33F367-76E5-4D2A-96B1-4FD443CDD1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dk2">
                  <a:tint val="97000"/>
                  <a:hueMod val="92000"/>
                  <a:satMod val="169000"/>
                  <a:lumMod val="164000"/>
                </a:schemeClr>
              </a:gs>
              <a:gs pos="100000">
                <a:schemeClr val="dk2">
                  <a:shade val="96000"/>
                  <a:satMod val="120000"/>
                  <a:lumMod val="90000"/>
                </a:schemeClr>
              </a:gs>
            </a:gsLst>
            <a:lin ang="6120000" scaled="1"/>
          </a:gra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14" name="Snip Diagonal Corner Rectangle 21">
            <a:extLst>
              <a:ext uri="{FF2B5EF4-FFF2-40B4-BE49-F238E27FC236}">
                <a16:creationId xmlns:a16="http://schemas.microsoft.com/office/drawing/2014/main" id="{6F769419-3E73-449D-B62A-0CDEC946A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8129873" cy="6858002"/>
          </a:xfrm>
          <a:prstGeom prst="snip2DiagRect">
            <a:avLst>
              <a:gd name="adj1" fmla="val 0"/>
              <a:gd name="adj2" fmla="val 0"/>
            </a:avLst>
          </a:prstGeom>
          <a:solidFill>
            <a:schemeClr val="bg1">
              <a:alpha val="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A6515200-42F9-488F-9895-6CDBCD1E87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7" name="Straight Connector 16">
              <a:extLst>
                <a:ext uri="{FF2B5EF4-FFF2-40B4-BE49-F238E27FC236}">
                  <a16:creationId xmlns:a16="http://schemas.microsoft.com/office/drawing/2014/main" id="{43185F0E-78D5-4C2D-9239-D3515B4488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D5BD9142-FF9C-4EED-A027-18D095481B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42F547D3-9752-4481-B3A8-50E08610B8E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F1999C2F-3D0D-4813-9696-83630A6FEAB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EC737390-C9CA-456B-9F40-D7A76EA242E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graphicFrame>
        <p:nvGraphicFramePr>
          <p:cNvPr id="15" name="Inhaltsplatzhalter 2">
            <a:extLst>
              <a:ext uri="{FF2B5EF4-FFF2-40B4-BE49-F238E27FC236}">
                <a16:creationId xmlns:a16="http://schemas.microsoft.com/office/drawing/2014/main" id="{0D7CF147-B596-45B6-9A65-6E06A1AE7591}"/>
              </a:ext>
            </a:extLst>
          </p:cNvPr>
          <p:cNvGraphicFramePr>
            <a:graphicFrameLocks/>
          </p:cNvGraphicFramePr>
          <p:nvPr>
            <p:extLst>
              <p:ext uri="{D42A27DB-BD31-4B8C-83A1-F6EECF244321}">
                <p14:modId xmlns:p14="http://schemas.microsoft.com/office/powerpoint/2010/main" val="3439910348"/>
              </p:ext>
            </p:extLst>
          </p:nvPr>
        </p:nvGraphicFramePr>
        <p:xfrm>
          <a:off x="940645" y="941425"/>
          <a:ext cx="11060855" cy="49128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el 5">
            <a:extLst>
              <a:ext uri="{FF2B5EF4-FFF2-40B4-BE49-F238E27FC236}">
                <a16:creationId xmlns:a16="http://schemas.microsoft.com/office/drawing/2014/main" id="{1D242155-9259-44DE-8AD7-07C802A68336}"/>
              </a:ext>
            </a:extLst>
          </p:cNvPr>
          <p:cNvSpPr>
            <a:spLocks noGrp="1"/>
          </p:cNvSpPr>
          <p:nvPr>
            <p:ph type="title"/>
          </p:nvPr>
        </p:nvSpPr>
        <p:spPr>
          <a:xfrm>
            <a:off x="870849" y="394329"/>
            <a:ext cx="10932268" cy="1507067"/>
          </a:xfrm>
        </p:spPr>
        <p:txBody>
          <a:bodyPr/>
          <a:lstStyle/>
          <a:p>
            <a:r>
              <a:rPr lang="de-CH" b="1" dirty="0"/>
              <a:t>Einstiegsdiskussion in vier Gruppen</a:t>
            </a:r>
          </a:p>
        </p:txBody>
      </p:sp>
      <p:sp>
        <p:nvSpPr>
          <p:cNvPr id="8" name="Textfeld 7">
            <a:extLst>
              <a:ext uri="{FF2B5EF4-FFF2-40B4-BE49-F238E27FC236}">
                <a16:creationId xmlns:a16="http://schemas.microsoft.com/office/drawing/2014/main" id="{C961EB0A-B22F-4204-B57A-64C4A16B2DF2}"/>
              </a:ext>
            </a:extLst>
          </p:cNvPr>
          <p:cNvSpPr txBox="1"/>
          <p:nvPr/>
        </p:nvSpPr>
        <p:spPr>
          <a:xfrm>
            <a:off x="898605" y="5801194"/>
            <a:ext cx="10377407" cy="646331"/>
          </a:xfrm>
          <a:prstGeom prst="rect">
            <a:avLst/>
          </a:prstGeom>
          <a:noFill/>
        </p:spPr>
        <p:txBody>
          <a:bodyPr wrap="square" rtlCol="0">
            <a:spAutoFit/>
          </a:bodyPr>
          <a:lstStyle/>
          <a:p>
            <a:pPr algn="ctr"/>
            <a:r>
              <a:rPr lang="de-DE" b="1" dirty="0">
                <a:solidFill>
                  <a:srgbClr val="FFFF00"/>
                </a:solidFill>
              </a:rPr>
              <a:t>Bewertet diese Aussagen in Bezug … a) auf Ferienreisen b) auf eure Klassenreise</a:t>
            </a:r>
          </a:p>
          <a:p>
            <a:pPr algn="ctr"/>
            <a:endParaRPr lang="de-CH" b="1" dirty="0"/>
          </a:p>
        </p:txBody>
      </p:sp>
      <p:pic>
        <p:nvPicPr>
          <p:cNvPr id="10" name="Grafik 9" descr="Ein Bild, das Licht enthält.&#10;&#10;Automatisch generierte Beschreibung">
            <a:extLst>
              <a:ext uri="{FF2B5EF4-FFF2-40B4-BE49-F238E27FC236}">
                <a16:creationId xmlns:a16="http://schemas.microsoft.com/office/drawing/2014/main" id="{1C20EBF8-7F76-4D7B-A9C9-5A12DAD18D6B}"/>
              </a:ext>
            </a:extLst>
          </p:cNvPr>
          <p:cNvPicPr>
            <a:picLocks noChangeAspect="1"/>
          </p:cNvPicPr>
          <p:nvPr/>
        </p:nvPicPr>
        <p:blipFill>
          <a:blip r:embed="rId8">
            <a:clrChange>
              <a:clrFrom>
                <a:srgbClr val="FDFDFD"/>
              </a:clrFrom>
              <a:clrTo>
                <a:srgbClr val="FDFDFD">
                  <a:alpha val="0"/>
                </a:srgbClr>
              </a:clrTo>
            </a:clrChange>
          </a:blip>
          <a:stretch>
            <a:fillRect/>
          </a:stretch>
        </p:blipFill>
        <p:spPr>
          <a:xfrm>
            <a:off x="6705600" y="4081462"/>
            <a:ext cx="795338" cy="795338"/>
          </a:xfrm>
          <a:prstGeom prst="rect">
            <a:avLst/>
          </a:prstGeom>
        </p:spPr>
      </p:pic>
      <p:pic>
        <p:nvPicPr>
          <p:cNvPr id="13" name="Grafik 12" descr="Ein Bild, das Zeichnung enthält.&#10;&#10;Automatisch generierte Beschreibung">
            <a:extLst>
              <a:ext uri="{FF2B5EF4-FFF2-40B4-BE49-F238E27FC236}">
                <a16:creationId xmlns:a16="http://schemas.microsoft.com/office/drawing/2014/main" id="{5D135B16-6313-43E6-A854-060A8D8B90F4}"/>
              </a:ext>
            </a:extLst>
          </p:cNvPr>
          <p:cNvPicPr>
            <a:picLocks noChangeAspect="1"/>
          </p:cNvPicPr>
          <p:nvPr/>
        </p:nvPicPr>
        <p:blipFill>
          <a:blip r:embed="rId9">
            <a:clrChange>
              <a:clrFrom>
                <a:srgbClr val="FEFEFE"/>
              </a:clrFrom>
              <a:clrTo>
                <a:srgbClr val="FEFEFE">
                  <a:alpha val="0"/>
                </a:srgbClr>
              </a:clrTo>
            </a:clrChange>
          </a:blip>
          <a:stretch>
            <a:fillRect/>
          </a:stretch>
        </p:blipFill>
        <p:spPr>
          <a:xfrm>
            <a:off x="1124607" y="3965848"/>
            <a:ext cx="1068607" cy="106860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7" name="Titel 5">
            <a:extLst>
              <a:ext uri="{FF2B5EF4-FFF2-40B4-BE49-F238E27FC236}">
                <a16:creationId xmlns:a16="http://schemas.microsoft.com/office/drawing/2014/main" id="{866E91E4-E527-4346-917D-B6AB499C52DF}"/>
              </a:ext>
            </a:extLst>
          </p:cNvPr>
          <p:cNvSpPr>
            <a:spLocks noGrp="1"/>
          </p:cNvSpPr>
          <p:nvPr>
            <p:ph type="title"/>
          </p:nvPr>
        </p:nvSpPr>
        <p:spPr>
          <a:xfrm>
            <a:off x="652681" y="5075911"/>
            <a:ext cx="8534400" cy="1507067"/>
          </a:xfrm>
        </p:spPr>
        <p:txBody>
          <a:bodyPr>
            <a:normAutofit/>
          </a:bodyPr>
          <a:lstStyle/>
          <a:p>
            <a:r>
              <a:rPr lang="de-DE" sz="3600" b="1" dirty="0"/>
              <a:t>1. „Der Weg ist das Ziel“</a:t>
            </a:r>
          </a:p>
        </p:txBody>
      </p:sp>
      <p:pic>
        <p:nvPicPr>
          <p:cNvPr id="4" name="Grafik 3" descr="Ein Bild, das draußen, Wasser, Feuer, groß enthält.&#10;&#10;Automatisch generierte Beschreibung">
            <a:extLst>
              <a:ext uri="{FF2B5EF4-FFF2-40B4-BE49-F238E27FC236}">
                <a16:creationId xmlns:a16="http://schemas.microsoft.com/office/drawing/2014/main" id="{BE6F8D45-AD76-4E3E-BF10-07EEA611C944}"/>
              </a:ext>
            </a:extLst>
          </p:cNvPr>
          <p:cNvPicPr>
            <a:picLocks noChangeAspect="1"/>
          </p:cNvPicPr>
          <p:nvPr/>
        </p:nvPicPr>
        <p:blipFill rotWithShape="1">
          <a:blip r:embed="rId3"/>
          <a:srcRect r="-1" b="17947"/>
          <a:stretch/>
        </p:blipFill>
        <p:spPr>
          <a:xfrm>
            <a:off x="779966" y="860680"/>
            <a:ext cx="3152439" cy="3448851"/>
          </a:xfrm>
          <a:custGeom>
            <a:avLst/>
            <a:gdLst>
              <a:gd name="connsiteX0" fmla="*/ 409034 w 3152439"/>
              <a:gd name="connsiteY0" fmla="*/ 0 h 3448851"/>
              <a:gd name="connsiteX1" fmla="*/ 3152439 w 3152439"/>
              <a:gd name="connsiteY1" fmla="*/ 0 h 3448851"/>
              <a:gd name="connsiteX2" fmla="*/ 3152439 w 3152439"/>
              <a:gd name="connsiteY2" fmla="*/ 3032147 h 3448851"/>
              <a:gd name="connsiteX3" fmla="*/ 2735735 w 3152439"/>
              <a:gd name="connsiteY3" fmla="*/ 3448851 h 3448851"/>
              <a:gd name="connsiteX4" fmla="*/ 0 w 3152439"/>
              <a:gd name="connsiteY4" fmla="*/ 3448851 h 3448851"/>
              <a:gd name="connsiteX5" fmla="*/ 0 w 3152439"/>
              <a:gd name="connsiteY5" fmla="*/ 409034 h 3448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2439" h="3448851">
                <a:moveTo>
                  <a:pt x="409034" y="0"/>
                </a:moveTo>
                <a:lnTo>
                  <a:pt x="3152439" y="0"/>
                </a:lnTo>
                <a:lnTo>
                  <a:pt x="3152439" y="3032147"/>
                </a:lnTo>
                <a:lnTo>
                  <a:pt x="2735735" y="3448851"/>
                </a:lnTo>
                <a:lnTo>
                  <a:pt x="0" y="3448851"/>
                </a:lnTo>
                <a:lnTo>
                  <a:pt x="0" y="409034"/>
                </a:lnTo>
                <a:close/>
              </a:path>
            </a:pathLst>
          </a:custGeom>
          <a:ln w="15875">
            <a:solidFill>
              <a:srgbClr val="FFFFFF">
                <a:alpha val="40000"/>
              </a:srgbClr>
            </a:solidFill>
          </a:ln>
          <a:effectLst>
            <a:innerShdw blurRad="57150" dist="38100" dir="14460000">
              <a:prstClr val="black">
                <a:alpha val="70000"/>
              </a:prstClr>
            </a:innerShdw>
          </a:effectLst>
        </p:spPr>
      </p:pic>
      <p:sp>
        <p:nvSpPr>
          <p:cNvPr id="3" name="Inhaltsplatzhalter 2"/>
          <p:cNvSpPr>
            <a:spLocks noGrp="1"/>
          </p:cNvSpPr>
          <p:nvPr>
            <p:ph idx="1"/>
          </p:nvPr>
        </p:nvSpPr>
        <p:spPr>
          <a:xfrm>
            <a:off x="4252124" y="842342"/>
            <a:ext cx="7603545" cy="3350117"/>
          </a:xfrm>
        </p:spPr>
        <p:txBody>
          <a:bodyPr>
            <a:normAutofit/>
          </a:bodyPr>
          <a:lstStyle/>
          <a:p>
            <a:pPr>
              <a:lnSpc>
                <a:spcPct val="90000"/>
              </a:lnSpc>
              <a:spcBef>
                <a:spcPts val="600"/>
              </a:spcBef>
              <a:buNone/>
            </a:pPr>
            <a:r>
              <a:rPr lang="de-CH" sz="1600" b="1" dirty="0">
                <a:solidFill>
                  <a:srgbClr val="FFFF00"/>
                </a:solidFill>
              </a:rPr>
              <a:t>These und Gedanken</a:t>
            </a:r>
          </a:p>
          <a:p>
            <a:pPr marL="0" indent="0">
              <a:lnSpc>
                <a:spcPct val="90000"/>
              </a:lnSpc>
              <a:spcBef>
                <a:spcPts val="600"/>
              </a:spcBef>
              <a:spcAft>
                <a:spcPts val="900"/>
              </a:spcAft>
              <a:buNone/>
            </a:pPr>
            <a:r>
              <a:rPr lang="de-DE" sz="1600" b="1" i="1" dirty="0">
                <a:solidFill>
                  <a:schemeClr val="tx1"/>
                </a:solidFill>
                <a:latin typeface="Calibri" panose="020F0502020204030204" pitchFamily="34" charset="0"/>
                <a:cs typeface="Calibri" panose="020F0502020204030204" pitchFamily="34" charset="0"/>
              </a:rPr>
              <a:t>Auf dem Weg zu irgendeinem Ziel liegt viel Interessantes, das zum Verständnis der Eigenheiten des Zieles beiträgt: Grenzen, Übergänge, Kontraste, Räume, Landschaften, Kulturen. </a:t>
            </a:r>
          </a:p>
          <a:p>
            <a:pPr marL="0" indent="0">
              <a:lnSpc>
                <a:spcPct val="90000"/>
              </a:lnSpc>
              <a:spcBef>
                <a:spcPts val="600"/>
              </a:spcBef>
              <a:spcAft>
                <a:spcPts val="900"/>
              </a:spcAft>
              <a:buNone/>
            </a:pPr>
            <a:r>
              <a:rPr lang="de-DE" sz="1600" b="1" i="1" dirty="0">
                <a:solidFill>
                  <a:schemeClr val="tx1"/>
                </a:solidFill>
                <a:latin typeface="Calibri" panose="020F0502020204030204" pitchFamily="34" charset="0"/>
                <a:cs typeface="Calibri" panose="020F0502020204030204" pitchFamily="34" charset="0"/>
              </a:rPr>
              <a:t>Zeitverlust durch langsames Reisen ist eine Investition und bedeutet Verständnisgewinn.</a:t>
            </a:r>
          </a:p>
          <a:p>
            <a:pPr marL="0" indent="0">
              <a:lnSpc>
                <a:spcPct val="90000"/>
              </a:lnSpc>
              <a:spcBef>
                <a:spcPts val="600"/>
              </a:spcBef>
              <a:spcAft>
                <a:spcPts val="900"/>
              </a:spcAft>
              <a:buNone/>
            </a:pPr>
            <a:r>
              <a:rPr lang="de-DE" sz="1600" b="1" i="1" dirty="0">
                <a:solidFill>
                  <a:schemeClr val="tx1"/>
                </a:solidFill>
                <a:latin typeface="Calibri" panose="020F0502020204030204" pitchFamily="34" charset="0"/>
                <a:cs typeface="Calibri" panose="020F0502020204030204" pitchFamily="34" charset="0"/>
              </a:rPr>
              <a:t>In einer Woche liegt eigentlich nicht viel drin. Ich plädiere für ein vernünftiges Verhältnis zwischen verfügbarer Zeit und bewältigbarer Distanz.</a:t>
            </a:r>
          </a:p>
          <a:p>
            <a:pPr marL="0" indent="0">
              <a:lnSpc>
                <a:spcPct val="90000"/>
              </a:lnSpc>
              <a:spcBef>
                <a:spcPts val="600"/>
              </a:spcBef>
              <a:spcAft>
                <a:spcPts val="900"/>
              </a:spcAft>
              <a:buNone/>
            </a:pPr>
            <a:r>
              <a:rPr lang="de-DE" sz="1600" b="1" i="1" dirty="0">
                <a:solidFill>
                  <a:schemeClr val="tx1"/>
                </a:solidFill>
                <a:latin typeface="Calibri" panose="020F0502020204030204" pitchFamily="34" charset="0"/>
                <a:cs typeface="Calibri" panose="020F0502020204030204" pitchFamily="34" charset="0"/>
              </a:rPr>
              <a:t>Die Umweltprobleme der Mobilität lassen sich im Wesentlichen nicht auf die Fortbewegung an sich, sondern auf die hohe Geschwindigkeit zurückführen.</a:t>
            </a:r>
            <a:endParaRPr lang="de-DE" sz="1600" i="1" dirty="0">
              <a:solidFill>
                <a:schemeClr val="tx1"/>
              </a:solidFill>
              <a:latin typeface="Calibri" panose="020F0502020204030204" pitchFamily="34" charset="0"/>
              <a:cs typeface="Calibri" panose="020F05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7" name="Titel 5">
            <a:extLst>
              <a:ext uri="{FF2B5EF4-FFF2-40B4-BE49-F238E27FC236}">
                <a16:creationId xmlns:a16="http://schemas.microsoft.com/office/drawing/2014/main" id="{866E91E4-E527-4346-917D-B6AB499C52DF}"/>
              </a:ext>
            </a:extLst>
          </p:cNvPr>
          <p:cNvSpPr>
            <a:spLocks noGrp="1"/>
          </p:cNvSpPr>
          <p:nvPr>
            <p:ph type="title"/>
          </p:nvPr>
        </p:nvSpPr>
        <p:spPr>
          <a:xfrm>
            <a:off x="4206677" y="4896728"/>
            <a:ext cx="7350079" cy="1507067"/>
          </a:xfrm>
        </p:spPr>
        <p:txBody>
          <a:bodyPr>
            <a:normAutofit/>
          </a:bodyPr>
          <a:lstStyle/>
          <a:p>
            <a:r>
              <a:rPr lang="de-DE" sz="3600" b="1" dirty="0"/>
              <a:t>2. „Warum in die Ferne …“  </a:t>
            </a:r>
          </a:p>
        </p:txBody>
      </p:sp>
      <p:sp>
        <p:nvSpPr>
          <p:cNvPr id="3" name="Inhaltsplatzhalter 2"/>
          <p:cNvSpPr>
            <a:spLocks noGrp="1"/>
          </p:cNvSpPr>
          <p:nvPr>
            <p:ph idx="1"/>
          </p:nvPr>
        </p:nvSpPr>
        <p:spPr>
          <a:xfrm>
            <a:off x="4206677" y="563034"/>
            <a:ext cx="7350079" cy="4309950"/>
          </a:xfrm>
        </p:spPr>
        <p:txBody>
          <a:bodyPr>
            <a:normAutofit/>
          </a:bodyPr>
          <a:lstStyle/>
          <a:p>
            <a:pPr>
              <a:lnSpc>
                <a:spcPct val="90000"/>
              </a:lnSpc>
              <a:spcBef>
                <a:spcPts val="600"/>
              </a:spcBef>
              <a:buNone/>
            </a:pPr>
            <a:r>
              <a:rPr lang="de-CH" b="1" dirty="0">
                <a:solidFill>
                  <a:srgbClr val="FFFF00"/>
                </a:solidFill>
              </a:rPr>
              <a:t>These</a:t>
            </a:r>
          </a:p>
          <a:p>
            <a:pPr marL="0" indent="0">
              <a:lnSpc>
                <a:spcPct val="90000"/>
              </a:lnSpc>
              <a:spcBef>
                <a:spcPts val="600"/>
              </a:spcBef>
              <a:spcAft>
                <a:spcPts val="900"/>
              </a:spcAft>
              <a:buNone/>
            </a:pPr>
            <a:r>
              <a:rPr lang="de-DE" sz="1700" b="1" i="1" dirty="0">
                <a:solidFill>
                  <a:schemeClr val="tx1"/>
                </a:solidFill>
                <a:latin typeface="Calibri" panose="020F0502020204030204" pitchFamily="34" charset="0"/>
                <a:cs typeface="Calibri" panose="020F0502020204030204" pitchFamily="34" charset="0"/>
              </a:rPr>
              <a:t>Bei jungen Menschen ist der Städtetourismus im Trend. – Anstrengende Reiseerlebnisse mit Wanderungen werden eher gemieden, obwohl diese einen mindestens gleichwertigen Erlebniswert bieten würden. </a:t>
            </a:r>
          </a:p>
          <a:p>
            <a:pPr marL="0" indent="0">
              <a:lnSpc>
                <a:spcPct val="90000"/>
              </a:lnSpc>
              <a:spcBef>
                <a:spcPts val="600"/>
              </a:spcBef>
              <a:spcAft>
                <a:spcPts val="900"/>
              </a:spcAft>
              <a:buNone/>
            </a:pPr>
            <a:r>
              <a:rPr lang="de-DE" sz="1700" b="1" i="1" dirty="0">
                <a:solidFill>
                  <a:schemeClr val="tx1"/>
                </a:solidFill>
                <a:latin typeface="Calibri" panose="020F0502020204030204" pitchFamily="34" charset="0"/>
                <a:cs typeface="Calibri" panose="020F0502020204030204" pitchFamily="34" charset="0"/>
              </a:rPr>
              <a:t>Warum muss es meistens eine Stadt sein? Ist da die drohende Langeweile auf dem Land und in der Natur das Problem? Es darf doch auch eine Region sein, ein Gebirge, ein Nationalpark... </a:t>
            </a:r>
          </a:p>
          <a:p>
            <a:pPr marL="0" indent="0">
              <a:lnSpc>
                <a:spcPct val="90000"/>
              </a:lnSpc>
              <a:spcBef>
                <a:spcPts val="600"/>
              </a:spcBef>
              <a:spcAft>
                <a:spcPts val="900"/>
              </a:spcAft>
              <a:buNone/>
            </a:pPr>
            <a:r>
              <a:rPr lang="de-DE" sz="1700" b="1" i="1" dirty="0">
                <a:solidFill>
                  <a:schemeClr val="tx1"/>
                </a:solidFill>
                <a:latin typeface="Calibri" panose="020F0502020204030204" pitchFamily="34" charset="0"/>
                <a:cs typeface="Calibri" panose="020F0502020204030204" pitchFamily="34" charset="0"/>
              </a:rPr>
              <a:t>Es ist aber so, dass Städtetourismus allgemein im Trend liegt. Diese Trendwende wurde vor Jahrzehnten eingeläutet. Früher suchte man Erholung in der Peripherie (Berge und Küste), heute will man ein attraktives  Angebot, den Komfort, die Konsummöglichkeiten – am Tag, wie in der Nacht. Das bieten nur </a:t>
            </a:r>
            <a:r>
              <a:rPr lang="de-DE" sz="1700" b="1" i="1" dirty="0" err="1">
                <a:solidFill>
                  <a:schemeClr val="tx1"/>
                </a:solidFill>
                <a:latin typeface="Calibri" panose="020F0502020204030204" pitchFamily="34" charset="0"/>
                <a:cs typeface="Calibri" panose="020F0502020204030204" pitchFamily="34" charset="0"/>
              </a:rPr>
              <a:t>Grossstädte</a:t>
            </a:r>
            <a:r>
              <a:rPr lang="de-DE" sz="1700" b="1" i="1" dirty="0">
                <a:solidFill>
                  <a:schemeClr val="tx1"/>
                </a:solidFill>
                <a:latin typeface="Calibri" panose="020F0502020204030204" pitchFamily="34" charset="0"/>
                <a:cs typeface="Calibri" panose="020F0502020204030204" pitchFamily="34" charset="0"/>
              </a:rPr>
              <a:t>.</a:t>
            </a:r>
          </a:p>
        </p:txBody>
      </p:sp>
      <p:pic>
        <p:nvPicPr>
          <p:cNvPr id="5" name="Grafik 4" descr="Ein Bild, das Phase, Licht, Tisch, stehend enthält.&#10;&#10;Automatisch generierte Beschreibung">
            <a:extLst>
              <a:ext uri="{FF2B5EF4-FFF2-40B4-BE49-F238E27FC236}">
                <a16:creationId xmlns:a16="http://schemas.microsoft.com/office/drawing/2014/main" id="{7B6F736F-CD0D-4AD1-9068-BE328728ECD2}"/>
              </a:ext>
            </a:extLst>
          </p:cNvPr>
          <p:cNvPicPr>
            <a:picLocks noChangeAspect="1"/>
          </p:cNvPicPr>
          <p:nvPr/>
        </p:nvPicPr>
        <p:blipFill rotWithShape="1">
          <a:blip r:embed="rId3"/>
          <a:srcRect r="2" b="532"/>
          <a:stretch/>
        </p:blipFill>
        <p:spPr>
          <a:xfrm>
            <a:off x="684211" y="709501"/>
            <a:ext cx="3239538" cy="1611180"/>
          </a:xfrm>
          <a:custGeom>
            <a:avLst/>
            <a:gdLst>
              <a:gd name="connsiteX0" fmla="*/ 322464 w 3239538"/>
              <a:gd name="connsiteY0" fmla="*/ 0 h 1611180"/>
              <a:gd name="connsiteX1" fmla="*/ 3239538 w 3239538"/>
              <a:gd name="connsiteY1" fmla="*/ 0 h 1611180"/>
              <a:gd name="connsiteX2" fmla="*/ 3239538 w 3239538"/>
              <a:gd name="connsiteY2" fmla="*/ 1611180 h 1611180"/>
              <a:gd name="connsiteX3" fmla="*/ 0 w 3239538"/>
              <a:gd name="connsiteY3" fmla="*/ 1611180 h 1611180"/>
              <a:gd name="connsiteX4" fmla="*/ 0 w 3239538"/>
              <a:gd name="connsiteY4" fmla="*/ 322464 h 1611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9538" h="1611180">
                <a:moveTo>
                  <a:pt x="322464" y="0"/>
                </a:moveTo>
                <a:lnTo>
                  <a:pt x="3239538" y="0"/>
                </a:lnTo>
                <a:lnTo>
                  <a:pt x="3239538" y="1611180"/>
                </a:lnTo>
                <a:lnTo>
                  <a:pt x="0" y="1611180"/>
                </a:lnTo>
                <a:lnTo>
                  <a:pt x="0" y="322464"/>
                </a:lnTo>
                <a:close/>
              </a:path>
            </a:pathLst>
          </a:custGeom>
          <a:ln w="15875">
            <a:solidFill>
              <a:srgbClr val="FFFFFF">
                <a:alpha val="40000"/>
              </a:srgbClr>
            </a:solidFill>
          </a:ln>
          <a:effectLst>
            <a:innerShdw blurRad="57150" dist="38100" dir="14460000">
              <a:prstClr val="black">
                <a:alpha val="70000"/>
              </a:prstClr>
            </a:innerShdw>
          </a:effectLst>
        </p:spPr>
      </p:pic>
      <p:pic>
        <p:nvPicPr>
          <p:cNvPr id="8" name="Grafik 7" descr="Ein Bild, das draußen, Wasser, Gras, Gebäude enthält.&#10;&#10;Automatisch generierte Beschreibung">
            <a:extLst>
              <a:ext uri="{FF2B5EF4-FFF2-40B4-BE49-F238E27FC236}">
                <a16:creationId xmlns:a16="http://schemas.microsoft.com/office/drawing/2014/main" id="{D99CFB3C-EAD6-4EC9-B0AF-3342B1B13689}"/>
              </a:ext>
            </a:extLst>
          </p:cNvPr>
          <p:cNvPicPr>
            <a:picLocks noChangeAspect="1"/>
          </p:cNvPicPr>
          <p:nvPr/>
        </p:nvPicPr>
        <p:blipFill rotWithShape="1">
          <a:blip r:embed="rId4"/>
          <a:srcRect l="16227" r="15313" b="4"/>
          <a:stretch/>
        </p:blipFill>
        <p:spPr>
          <a:xfrm>
            <a:off x="684211" y="2470365"/>
            <a:ext cx="3239538" cy="1585162"/>
          </a:xfrm>
          <a:prstGeom prst="rect">
            <a:avLst/>
          </a:prstGeom>
          <a:ln w="15875">
            <a:solidFill>
              <a:srgbClr val="FFFFFF">
                <a:alpha val="40000"/>
              </a:srgbClr>
            </a:solidFill>
          </a:ln>
          <a:effectLst>
            <a:innerShdw blurRad="57150" dist="38100" dir="14460000">
              <a:prstClr val="black">
                <a:alpha val="70000"/>
              </a:prstClr>
            </a:innerShdw>
          </a:effectLst>
        </p:spPr>
      </p:pic>
      <p:pic>
        <p:nvPicPr>
          <p:cNvPr id="1026" name="Picture 2" descr="Quellbild anzeigen">
            <a:extLst>
              <a:ext uri="{FF2B5EF4-FFF2-40B4-BE49-F238E27FC236}">
                <a16:creationId xmlns:a16="http://schemas.microsoft.com/office/drawing/2014/main" id="{A9C0EFA1-F8E7-4557-B443-D3B3A9B3974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789" r="2" b="2"/>
          <a:stretch/>
        </p:blipFill>
        <p:spPr bwMode="auto">
          <a:xfrm>
            <a:off x="684211" y="4222742"/>
            <a:ext cx="3239538" cy="1589196"/>
          </a:xfrm>
          <a:custGeom>
            <a:avLst/>
            <a:gdLst>
              <a:gd name="connsiteX0" fmla="*/ 0 w 3239538"/>
              <a:gd name="connsiteY0" fmla="*/ 0 h 1589196"/>
              <a:gd name="connsiteX1" fmla="*/ 3239538 w 3239538"/>
              <a:gd name="connsiteY1" fmla="*/ 0 h 1589196"/>
              <a:gd name="connsiteX2" fmla="*/ 3239538 w 3239538"/>
              <a:gd name="connsiteY2" fmla="*/ 1266733 h 1589196"/>
              <a:gd name="connsiteX3" fmla="*/ 2917075 w 3239538"/>
              <a:gd name="connsiteY3" fmla="*/ 1589196 h 1589196"/>
              <a:gd name="connsiteX4" fmla="*/ 0 w 3239538"/>
              <a:gd name="connsiteY4" fmla="*/ 1589196 h 1589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9538" h="1589196">
                <a:moveTo>
                  <a:pt x="0" y="0"/>
                </a:moveTo>
                <a:lnTo>
                  <a:pt x="3239538" y="0"/>
                </a:lnTo>
                <a:lnTo>
                  <a:pt x="3239538" y="1266733"/>
                </a:lnTo>
                <a:lnTo>
                  <a:pt x="2917075" y="1589196"/>
                </a:lnTo>
                <a:lnTo>
                  <a:pt x="0" y="1589196"/>
                </a:lnTo>
                <a:close/>
              </a:path>
            </a:pathLst>
          </a:custGeom>
          <a:noFill/>
          <a:ln w="15875">
            <a:solidFill>
              <a:srgbClr val="FFFFFF">
                <a:alpha val="40000"/>
              </a:srgbClr>
            </a:solidFill>
          </a:ln>
          <a:effectLst>
            <a:innerShdw blurRad="57150" dist="38100" dir="14460000">
              <a:prstClr val="black">
                <a:alpha val="70000"/>
              </a:prstClr>
            </a:innerShdw>
          </a:effectLst>
          <a:extLst>
            <a:ext uri="{909E8E84-426E-40DD-AFC4-6F175D3DCCD1}">
              <a14:hiddenFill xmlns:a14="http://schemas.microsoft.com/office/drawing/2010/main">
                <a:solidFill>
                  <a:srgbClr val="FFFFFF"/>
                </a:solidFill>
              </a14:hiddenFill>
            </a:ext>
          </a:extLst>
        </p:spPr>
      </p:pic>
      <p:grpSp>
        <p:nvGrpSpPr>
          <p:cNvPr id="135" name="Group 134">
            <a:extLst>
              <a:ext uri="{FF2B5EF4-FFF2-40B4-BE49-F238E27FC236}">
                <a16:creationId xmlns:a16="http://schemas.microsoft.com/office/drawing/2014/main" id="{2028193E-3468-4CCC-926A-5295B4D862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59517"/>
            <a:ext cx="2981858" cy="3208867"/>
            <a:chOff x="9206969" y="2963333"/>
            <a:chExt cx="2981858" cy="3208867"/>
          </a:xfrm>
        </p:grpSpPr>
        <p:cxnSp>
          <p:nvCxnSpPr>
            <p:cNvPr id="136" name="Straight Connector 135">
              <a:extLst>
                <a:ext uri="{FF2B5EF4-FFF2-40B4-BE49-F238E27FC236}">
                  <a16:creationId xmlns:a16="http://schemas.microsoft.com/office/drawing/2014/main" id="{08E487DA-8877-4AE0-9DF7-AE4874B808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7" name="Straight Connector 136">
              <a:extLst>
                <a:ext uri="{FF2B5EF4-FFF2-40B4-BE49-F238E27FC236}">
                  <a16:creationId xmlns:a16="http://schemas.microsoft.com/office/drawing/2014/main" id="{412D9AE3-DFC2-4B46-9829-27CE93422C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8" name="Straight Connector 137">
              <a:extLst>
                <a:ext uri="{FF2B5EF4-FFF2-40B4-BE49-F238E27FC236}">
                  <a16:creationId xmlns:a16="http://schemas.microsoft.com/office/drawing/2014/main" id="{D665D85A-152C-4293-85F7-0F757C0FC35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9" name="Straight Connector 138">
              <a:extLst>
                <a:ext uri="{FF2B5EF4-FFF2-40B4-BE49-F238E27FC236}">
                  <a16:creationId xmlns:a16="http://schemas.microsoft.com/office/drawing/2014/main" id="{90B42530-1F85-4059-9C21-332D19A0CE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F690FE7E-86CA-46E7-B5B2-5126757C51D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01391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7" name="Titel 5">
            <a:extLst>
              <a:ext uri="{FF2B5EF4-FFF2-40B4-BE49-F238E27FC236}">
                <a16:creationId xmlns:a16="http://schemas.microsoft.com/office/drawing/2014/main" id="{866E91E4-E527-4346-917D-B6AB499C52DF}"/>
              </a:ext>
            </a:extLst>
          </p:cNvPr>
          <p:cNvSpPr>
            <a:spLocks noGrp="1"/>
          </p:cNvSpPr>
          <p:nvPr>
            <p:ph type="title"/>
          </p:nvPr>
        </p:nvSpPr>
        <p:spPr>
          <a:xfrm>
            <a:off x="684212" y="4487332"/>
            <a:ext cx="7350079" cy="1507067"/>
          </a:xfrm>
        </p:spPr>
        <p:txBody>
          <a:bodyPr>
            <a:normAutofit/>
          </a:bodyPr>
          <a:lstStyle/>
          <a:p>
            <a:r>
              <a:rPr lang="de-DE" sz="3600" b="1"/>
              <a:t>3. „Reisen bringen Prestige…“  </a:t>
            </a:r>
          </a:p>
        </p:txBody>
      </p:sp>
      <p:sp>
        <p:nvSpPr>
          <p:cNvPr id="3" name="Inhaltsplatzhalter 2"/>
          <p:cNvSpPr>
            <a:spLocks noGrp="1"/>
          </p:cNvSpPr>
          <p:nvPr>
            <p:ph idx="1"/>
          </p:nvPr>
        </p:nvSpPr>
        <p:spPr>
          <a:xfrm>
            <a:off x="684212" y="0"/>
            <a:ext cx="7350079" cy="4872984"/>
          </a:xfrm>
        </p:spPr>
        <p:txBody>
          <a:bodyPr>
            <a:normAutofit/>
          </a:bodyPr>
          <a:lstStyle/>
          <a:p>
            <a:pPr>
              <a:lnSpc>
                <a:spcPct val="90000"/>
              </a:lnSpc>
              <a:spcBef>
                <a:spcPts val="600"/>
              </a:spcBef>
              <a:buNone/>
            </a:pPr>
            <a:r>
              <a:rPr lang="de-CH" b="1" dirty="0">
                <a:solidFill>
                  <a:srgbClr val="FFFF00"/>
                </a:solidFill>
              </a:rPr>
              <a:t>These</a:t>
            </a:r>
          </a:p>
          <a:p>
            <a:pPr marL="0" indent="0">
              <a:lnSpc>
                <a:spcPct val="90000"/>
              </a:lnSpc>
              <a:spcBef>
                <a:spcPts val="600"/>
              </a:spcBef>
              <a:spcAft>
                <a:spcPts val="900"/>
              </a:spcAft>
              <a:buNone/>
            </a:pPr>
            <a:r>
              <a:rPr lang="de-DE" sz="1600" b="1" i="1" dirty="0">
                <a:solidFill>
                  <a:schemeClr val="tx1"/>
                </a:solidFill>
              </a:rPr>
              <a:t>Ferienziele haben mit Sozialprestige zu tun. Je weiter und exotischer, desto prestigeträchtiger ist eine Reise. Das klingt gut und hebt den Status.</a:t>
            </a:r>
          </a:p>
          <a:p>
            <a:pPr marL="0" indent="0">
              <a:lnSpc>
                <a:spcPct val="90000"/>
              </a:lnSpc>
              <a:spcBef>
                <a:spcPts val="600"/>
              </a:spcBef>
              <a:spcAft>
                <a:spcPts val="900"/>
              </a:spcAft>
              <a:buNone/>
            </a:pPr>
            <a:r>
              <a:rPr lang="de-DE" sz="1600" b="1" i="1" dirty="0">
                <a:solidFill>
                  <a:schemeClr val="tx1"/>
                </a:solidFill>
              </a:rPr>
              <a:t>Möglichst viel Abenteuer und möglichst wenig Risiko, ist die Devise der jungen Reisenden. Dabei darf man den Trend zur Selbstdarstellung in den sozialen Medien – etwa bei Twitter, Facebook und Insta - nicht vergessen. Man möchte gern als Weltenbummler und Kosmopolit gelten, der sich in der globalisierten Welt auskennt. – Reisen sind da ein gutes Mittel, sich auf Facebook oder Twitter ins rechte Licht zu setzen. </a:t>
            </a:r>
          </a:p>
          <a:p>
            <a:pPr marL="0" indent="0">
              <a:lnSpc>
                <a:spcPct val="90000"/>
              </a:lnSpc>
              <a:spcBef>
                <a:spcPts val="600"/>
              </a:spcBef>
              <a:spcAft>
                <a:spcPts val="900"/>
              </a:spcAft>
              <a:buNone/>
            </a:pPr>
            <a:r>
              <a:rPr lang="de-DE" sz="1600" b="1" i="1" dirty="0">
                <a:solidFill>
                  <a:schemeClr val="tx1"/>
                </a:solidFill>
              </a:rPr>
              <a:t>Urlaubsreisen als standardisiertes "Fertiggericht" sind out – vielmehr ziehen Partyurlaub, Rucksackreisen im Dschungel, Abenteuer unter Palmen oder auch Reisen zu Hilfsprojekten in Krisenregionen oder in Weltstädte.</a:t>
            </a:r>
          </a:p>
        </p:txBody>
      </p:sp>
      <p:pic>
        <p:nvPicPr>
          <p:cNvPr id="9" name="Grafik 8" descr="Ein Bild, das Natur, Wasser, Wasserfall, Mann enthält.&#10;&#10;Automatisch generierte Beschreibung">
            <a:extLst>
              <a:ext uri="{FF2B5EF4-FFF2-40B4-BE49-F238E27FC236}">
                <a16:creationId xmlns:a16="http://schemas.microsoft.com/office/drawing/2014/main" id="{98A392C5-A6A3-42E1-B7EE-F08D47224F3B}"/>
              </a:ext>
            </a:extLst>
          </p:cNvPr>
          <p:cNvPicPr>
            <a:picLocks noChangeAspect="1"/>
          </p:cNvPicPr>
          <p:nvPr/>
        </p:nvPicPr>
        <p:blipFill rotWithShape="1">
          <a:blip r:embed="rId3"/>
          <a:srcRect t="11295" r="2" b="22393"/>
          <a:stretch/>
        </p:blipFill>
        <p:spPr>
          <a:xfrm>
            <a:off x="8314287" y="570647"/>
            <a:ext cx="3239538" cy="1611180"/>
          </a:xfrm>
          <a:custGeom>
            <a:avLst/>
            <a:gdLst>
              <a:gd name="connsiteX0" fmla="*/ 322464 w 3239538"/>
              <a:gd name="connsiteY0" fmla="*/ 0 h 1611180"/>
              <a:gd name="connsiteX1" fmla="*/ 3239538 w 3239538"/>
              <a:gd name="connsiteY1" fmla="*/ 0 h 1611180"/>
              <a:gd name="connsiteX2" fmla="*/ 3239538 w 3239538"/>
              <a:gd name="connsiteY2" fmla="*/ 1611180 h 1611180"/>
              <a:gd name="connsiteX3" fmla="*/ 0 w 3239538"/>
              <a:gd name="connsiteY3" fmla="*/ 1611180 h 1611180"/>
              <a:gd name="connsiteX4" fmla="*/ 0 w 3239538"/>
              <a:gd name="connsiteY4" fmla="*/ 322464 h 1611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9538" h="1611180">
                <a:moveTo>
                  <a:pt x="322464" y="0"/>
                </a:moveTo>
                <a:lnTo>
                  <a:pt x="3239538" y="0"/>
                </a:lnTo>
                <a:lnTo>
                  <a:pt x="3239538" y="1611180"/>
                </a:lnTo>
                <a:lnTo>
                  <a:pt x="0" y="1611180"/>
                </a:lnTo>
                <a:lnTo>
                  <a:pt x="0" y="322464"/>
                </a:lnTo>
                <a:close/>
              </a:path>
            </a:pathLst>
          </a:custGeom>
          <a:ln w="15875">
            <a:solidFill>
              <a:srgbClr val="FFFFFF">
                <a:alpha val="40000"/>
              </a:srgbClr>
            </a:solidFill>
          </a:ln>
          <a:effectLst>
            <a:innerShdw blurRad="57150" dist="38100" dir="14460000">
              <a:prstClr val="black">
                <a:alpha val="70000"/>
              </a:prstClr>
            </a:innerShdw>
          </a:effectLst>
        </p:spPr>
      </p:pic>
      <p:pic>
        <p:nvPicPr>
          <p:cNvPr id="11" name="Grafik 10" descr="Ein Bild, das draußen, Gras, LKW, Transport enthält.&#10;&#10;Automatisch generierte Beschreibung">
            <a:extLst>
              <a:ext uri="{FF2B5EF4-FFF2-40B4-BE49-F238E27FC236}">
                <a16:creationId xmlns:a16="http://schemas.microsoft.com/office/drawing/2014/main" id="{9E1C7391-DA35-423E-81B5-96C9D7FF9FE5}"/>
              </a:ext>
            </a:extLst>
          </p:cNvPr>
          <p:cNvPicPr>
            <a:picLocks noChangeAspect="1"/>
          </p:cNvPicPr>
          <p:nvPr/>
        </p:nvPicPr>
        <p:blipFill rotWithShape="1">
          <a:blip r:embed="rId4"/>
          <a:srcRect l="1420" r="16831" b="-3"/>
          <a:stretch/>
        </p:blipFill>
        <p:spPr>
          <a:xfrm>
            <a:off x="8314287" y="2331511"/>
            <a:ext cx="3239538" cy="1585162"/>
          </a:xfrm>
          <a:prstGeom prst="rect">
            <a:avLst/>
          </a:prstGeom>
          <a:ln w="15875">
            <a:solidFill>
              <a:srgbClr val="FFFFFF">
                <a:alpha val="40000"/>
              </a:srgbClr>
            </a:solidFill>
          </a:ln>
          <a:effectLst>
            <a:innerShdw blurRad="57150" dist="38100" dir="14460000">
              <a:prstClr val="black">
                <a:alpha val="70000"/>
              </a:prstClr>
            </a:innerShdw>
          </a:effectLst>
        </p:spPr>
      </p:pic>
      <p:pic>
        <p:nvPicPr>
          <p:cNvPr id="4" name="Grafik 3" descr="Ein Bild, das draußen, Rock, Mann, Berg enthält.&#10;&#10;Automatisch generierte Beschreibung">
            <a:extLst>
              <a:ext uri="{FF2B5EF4-FFF2-40B4-BE49-F238E27FC236}">
                <a16:creationId xmlns:a16="http://schemas.microsoft.com/office/drawing/2014/main" id="{D00E0FC9-CE73-4092-9830-BE83FF13173B}"/>
              </a:ext>
            </a:extLst>
          </p:cNvPr>
          <p:cNvPicPr>
            <a:picLocks noChangeAspect="1"/>
          </p:cNvPicPr>
          <p:nvPr/>
        </p:nvPicPr>
        <p:blipFill rotWithShape="1">
          <a:blip r:embed="rId5"/>
          <a:srcRect t="12789" r="2" b="2"/>
          <a:stretch/>
        </p:blipFill>
        <p:spPr>
          <a:xfrm>
            <a:off x="8314287" y="4083888"/>
            <a:ext cx="3239538" cy="1589196"/>
          </a:xfrm>
          <a:custGeom>
            <a:avLst/>
            <a:gdLst>
              <a:gd name="connsiteX0" fmla="*/ 0 w 3239538"/>
              <a:gd name="connsiteY0" fmla="*/ 0 h 1589196"/>
              <a:gd name="connsiteX1" fmla="*/ 3239538 w 3239538"/>
              <a:gd name="connsiteY1" fmla="*/ 0 h 1589196"/>
              <a:gd name="connsiteX2" fmla="*/ 3239538 w 3239538"/>
              <a:gd name="connsiteY2" fmla="*/ 1266733 h 1589196"/>
              <a:gd name="connsiteX3" fmla="*/ 2917075 w 3239538"/>
              <a:gd name="connsiteY3" fmla="*/ 1589196 h 1589196"/>
              <a:gd name="connsiteX4" fmla="*/ 0 w 3239538"/>
              <a:gd name="connsiteY4" fmla="*/ 1589196 h 1589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9538" h="1589196">
                <a:moveTo>
                  <a:pt x="0" y="0"/>
                </a:moveTo>
                <a:lnTo>
                  <a:pt x="3239538" y="0"/>
                </a:lnTo>
                <a:lnTo>
                  <a:pt x="3239538" y="1266733"/>
                </a:lnTo>
                <a:lnTo>
                  <a:pt x="2917075" y="1589196"/>
                </a:lnTo>
                <a:lnTo>
                  <a:pt x="0" y="1589196"/>
                </a:lnTo>
                <a:close/>
              </a:path>
            </a:pathLst>
          </a:custGeom>
          <a:ln w="15875">
            <a:solidFill>
              <a:srgbClr val="FFFFFF">
                <a:alpha val="40000"/>
              </a:srgbClr>
            </a:solidFill>
          </a:ln>
          <a:effectLst>
            <a:innerShdw blurRad="57150" dist="38100" dir="14460000">
              <a:prstClr val="black">
                <a:alpha val="70000"/>
              </a:prstClr>
            </a:innerShdw>
          </a:effectLst>
        </p:spPr>
      </p:pic>
      <p:grpSp>
        <p:nvGrpSpPr>
          <p:cNvPr id="16" name="Group 15">
            <a:extLst>
              <a:ext uri="{FF2B5EF4-FFF2-40B4-BE49-F238E27FC236}">
                <a16:creationId xmlns:a16="http://schemas.microsoft.com/office/drawing/2014/main" id="{2028193E-3468-4CCC-926A-5295B4D862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59517"/>
            <a:ext cx="2981858" cy="3208867"/>
            <a:chOff x="9206969" y="2963333"/>
            <a:chExt cx="2981858" cy="3208867"/>
          </a:xfrm>
        </p:grpSpPr>
        <p:cxnSp>
          <p:nvCxnSpPr>
            <p:cNvPr id="17" name="Straight Connector 16">
              <a:extLst>
                <a:ext uri="{FF2B5EF4-FFF2-40B4-BE49-F238E27FC236}">
                  <a16:creationId xmlns:a16="http://schemas.microsoft.com/office/drawing/2014/main" id="{08E487DA-8877-4AE0-9DF7-AE4874B808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412D9AE3-DFC2-4B46-9829-27CE93422C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D665D85A-152C-4293-85F7-0F757C0FC35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90B42530-1F85-4059-9C21-332D19A0CE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F690FE7E-86CA-46E7-B5B2-5126757C51D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9820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7" name="Titel 5">
            <a:extLst>
              <a:ext uri="{FF2B5EF4-FFF2-40B4-BE49-F238E27FC236}">
                <a16:creationId xmlns:a16="http://schemas.microsoft.com/office/drawing/2014/main" id="{866E91E4-E527-4346-917D-B6AB499C52DF}"/>
              </a:ext>
            </a:extLst>
          </p:cNvPr>
          <p:cNvSpPr>
            <a:spLocks noGrp="1"/>
          </p:cNvSpPr>
          <p:nvPr>
            <p:ph type="title"/>
          </p:nvPr>
        </p:nvSpPr>
        <p:spPr>
          <a:xfrm>
            <a:off x="638174" y="4646991"/>
            <a:ext cx="7350079" cy="1507067"/>
          </a:xfrm>
        </p:spPr>
        <p:txBody>
          <a:bodyPr>
            <a:normAutofit/>
          </a:bodyPr>
          <a:lstStyle/>
          <a:p>
            <a:r>
              <a:rPr lang="de-DE" sz="3600" b="1" dirty="0"/>
              <a:t>4. „Das </a:t>
            </a:r>
            <a:r>
              <a:rPr lang="de-DE" sz="3600" b="1" dirty="0" err="1"/>
              <a:t>budget</a:t>
            </a:r>
            <a:r>
              <a:rPr lang="de-DE" sz="3600" b="1" dirty="0"/>
              <a:t> entscheidet…“  </a:t>
            </a:r>
          </a:p>
        </p:txBody>
      </p:sp>
      <p:sp>
        <p:nvSpPr>
          <p:cNvPr id="3" name="Inhaltsplatzhalter 2"/>
          <p:cNvSpPr>
            <a:spLocks noGrp="1"/>
          </p:cNvSpPr>
          <p:nvPr>
            <p:ph idx="1"/>
          </p:nvPr>
        </p:nvSpPr>
        <p:spPr>
          <a:xfrm>
            <a:off x="638175" y="230039"/>
            <a:ext cx="7350079" cy="4642945"/>
          </a:xfrm>
        </p:spPr>
        <p:txBody>
          <a:bodyPr>
            <a:normAutofit/>
          </a:bodyPr>
          <a:lstStyle/>
          <a:p>
            <a:pPr>
              <a:lnSpc>
                <a:spcPct val="90000"/>
              </a:lnSpc>
              <a:spcBef>
                <a:spcPts val="600"/>
              </a:spcBef>
              <a:buNone/>
            </a:pPr>
            <a:r>
              <a:rPr lang="de-DE" sz="2400" b="1" dirty="0">
                <a:solidFill>
                  <a:srgbClr val="FFFF00"/>
                </a:solidFill>
                <a:latin typeface="Calibri" panose="020F0502020204030204" pitchFamily="34" charset="0"/>
                <a:cs typeface="Calibri" panose="020F0502020204030204" pitchFamily="34" charset="0"/>
              </a:rPr>
              <a:t>These – und realistische Fakten</a:t>
            </a:r>
          </a:p>
          <a:p>
            <a:pPr marL="0" indent="0">
              <a:lnSpc>
                <a:spcPct val="90000"/>
              </a:lnSpc>
              <a:spcBef>
                <a:spcPts val="600"/>
              </a:spcBef>
              <a:spcAft>
                <a:spcPts val="900"/>
              </a:spcAft>
              <a:buNone/>
            </a:pPr>
            <a:r>
              <a:rPr lang="de-DE" sz="1600" b="1" i="1" dirty="0">
                <a:solidFill>
                  <a:schemeClr val="tx1"/>
                </a:solidFill>
                <a:latin typeface="Calibri" panose="020F0502020204030204" pitchFamily="34" charset="0"/>
                <a:cs typeface="Calibri" panose="020F0502020204030204" pitchFamily="34" charset="0"/>
              </a:rPr>
              <a:t>Bei der Reiseplanung entscheidet das Budget. Alle Welt tendiert zu „kurz, weit, schnell“; damit steigt der Energieverbrauch und CO</a:t>
            </a:r>
            <a:r>
              <a:rPr lang="de-DE" sz="1600" b="1" i="1" baseline="-25000" dirty="0">
                <a:solidFill>
                  <a:schemeClr val="tx1"/>
                </a:solidFill>
                <a:latin typeface="Calibri" panose="020F0502020204030204" pitchFamily="34" charset="0"/>
                <a:cs typeface="Calibri" panose="020F0502020204030204" pitchFamily="34" charset="0"/>
              </a:rPr>
              <a:t>2</a:t>
            </a:r>
            <a:r>
              <a:rPr lang="de-DE" sz="1600" b="1" i="1" dirty="0">
                <a:solidFill>
                  <a:schemeClr val="tx1"/>
                </a:solidFill>
                <a:latin typeface="Calibri" panose="020F0502020204030204" pitchFamily="34" charset="0"/>
                <a:cs typeface="Calibri" panose="020F0502020204030204" pitchFamily="34" charset="0"/>
              </a:rPr>
              <a:t>-Ausstoss.</a:t>
            </a:r>
          </a:p>
          <a:p>
            <a:pPr marL="0" indent="0">
              <a:lnSpc>
                <a:spcPct val="90000"/>
              </a:lnSpc>
              <a:spcBef>
                <a:spcPts val="600"/>
              </a:spcBef>
              <a:spcAft>
                <a:spcPts val="900"/>
              </a:spcAft>
              <a:buNone/>
            </a:pPr>
            <a:r>
              <a:rPr lang="de-DE" sz="1600" b="1" i="1" dirty="0">
                <a:solidFill>
                  <a:schemeClr val="tx1"/>
                </a:solidFill>
                <a:latin typeface="Calibri" panose="020F0502020204030204" pitchFamily="34" charset="0"/>
                <a:cs typeface="Calibri" panose="020F0502020204030204" pitchFamily="34" charset="0"/>
              </a:rPr>
              <a:t>Billigflüge verführen dazu, dass die Menschen öfter und weiter fliegen. Das macht schon ein wenig betroffen, wenn man an den Klimawandel denkt, rückt aber unbewusst schnell in den Hintergrund, wenn man seine nächsten Ferien plant…     Denn auf Google locken unter dem Stichwort „Billigflüge“ endlos viele Angebote über Seiten hinweg.</a:t>
            </a:r>
          </a:p>
          <a:p>
            <a:pPr marL="0" indent="0">
              <a:lnSpc>
                <a:spcPct val="90000"/>
              </a:lnSpc>
              <a:spcBef>
                <a:spcPts val="600"/>
              </a:spcBef>
              <a:spcAft>
                <a:spcPts val="900"/>
              </a:spcAft>
              <a:buNone/>
            </a:pPr>
            <a:r>
              <a:rPr lang="de-DE" sz="1600" b="1" i="1" dirty="0">
                <a:solidFill>
                  <a:schemeClr val="tx1"/>
                </a:solidFill>
                <a:latin typeface="Calibri" panose="020F0502020204030204" pitchFamily="34" charset="0"/>
                <a:cs typeface="Calibri" panose="020F0502020204030204" pitchFamily="34" charset="0"/>
              </a:rPr>
              <a:t>Doch wie sollen die Kosten abgewälzt werden, die der Allgemeinheit durch das Fliegen in Folge der Klimakrise entstehen? Eine </a:t>
            </a:r>
            <a:r>
              <a:rPr lang="de-DE" sz="1600" b="1" i="1" dirty="0" err="1">
                <a:solidFill>
                  <a:schemeClr val="tx1"/>
                </a:solidFill>
                <a:latin typeface="Calibri" panose="020F0502020204030204" pitchFamily="34" charset="0"/>
                <a:cs typeface="Calibri" panose="020F0502020204030204" pitchFamily="34" charset="0"/>
              </a:rPr>
              <a:t>Gegenmassnahme</a:t>
            </a:r>
            <a:r>
              <a:rPr lang="de-DE" sz="1600" b="1" i="1" dirty="0">
                <a:solidFill>
                  <a:schemeClr val="tx1"/>
                </a:solidFill>
                <a:latin typeface="Calibri" panose="020F0502020204030204" pitchFamily="34" charset="0"/>
                <a:cs typeface="Calibri" panose="020F0502020204030204" pitchFamily="34" charset="0"/>
              </a:rPr>
              <a:t> bei der Energieerzeugung ist der Emissionshandel, der den Ausstoss von Kohlenstoffdioxid verteuern und damit verringern soll. Der Luftverkehr kompensiert CO</a:t>
            </a:r>
            <a:r>
              <a:rPr lang="de-DE" sz="1600" b="1" i="1" baseline="-25000" dirty="0">
                <a:solidFill>
                  <a:schemeClr val="tx1"/>
                </a:solidFill>
                <a:latin typeface="Calibri" panose="020F0502020204030204" pitchFamily="34" charset="0"/>
                <a:cs typeface="Calibri" panose="020F0502020204030204" pitchFamily="34" charset="0"/>
              </a:rPr>
              <a:t>2 </a:t>
            </a:r>
            <a:r>
              <a:rPr lang="de-DE" sz="1600" b="1" i="1" dirty="0">
                <a:solidFill>
                  <a:schemeClr val="tx1"/>
                </a:solidFill>
                <a:latin typeface="Calibri" panose="020F0502020204030204" pitchFamily="34" charset="0"/>
                <a:cs typeface="Calibri" panose="020F0502020204030204" pitchFamily="34" charset="0"/>
              </a:rPr>
              <a:t>über den Kauf von Zertifikaten oder durch die Finanzierung nachhaltiger Klimaschutzprojekte.</a:t>
            </a:r>
          </a:p>
          <a:p>
            <a:pPr marL="0" indent="0">
              <a:lnSpc>
                <a:spcPct val="90000"/>
              </a:lnSpc>
              <a:spcBef>
                <a:spcPts val="600"/>
              </a:spcBef>
              <a:spcAft>
                <a:spcPts val="900"/>
              </a:spcAft>
              <a:buNone/>
            </a:pPr>
            <a:r>
              <a:rPr lang="de-DE" sz="1600" b="1" i="1" dirty="0">
                <a:solidFill>
                  <a:schemeClr val="tx1"/>
                </a:solidFill>
                <a:latin typeface="Calibri" panose="020F0502020204030204" pitchFamily="34" charset="0"/>
                <a:cs typeface="Calibri" panose="020F0502020204030204" pitchFamily="34" charset="0"/>
              </a:rPr>
              <a:t>Keine Panik! – Der Anteil der CO</a:t>
            </a:r>
            <a:r>
              <a:rPr lang="de-DE" sz="1600" b="1" i="1" baseline="-25000" dirty="0">
                <a:solidFill>
                  <a:schemeClr val="tx1"/>
                </a:solidFill>
                <a:latin typeface="Calibri" panose="020F0502020204030204" pitchFamily="34" charset="0"/>
                <a:cs typeface="Calibri" panose="020F0502020204030204" pitchFamily="34" charset="0"/>
              </a:rPr>
              <a:t>2</a:t>
            </a:r>
            <a:r>
              <a:rPr lang="de-DE" sz="1600" b="1" i="1" dirty="0">
                <a:solidFill>
                  <a:schemeClr val="tx1"/>
                </a:solidFill>
                <a:latin typeface="Calibri" panose="020F0502020204030204" pitchFamily="34" charset="0"/>
                <a:cs typeface="Calibri" panose="020F0502020204030204" pitchFamily="34" charset="0"/>
              </a:rPr>
              <a:t>-Emissionen der Luftfahrt am weltweiten CO2-Ausstoss beträgt nur gerade 2,83 Prozent (ungefähr gleich viel wie die </a:t>
            </a:r>
            <a:r>
              <a:rPr lang="de-DE" sz="1600" b="1" i="1" dirty="0" err="1">
                <a:solidFill>
                  <a:schemeClr val="tx1"/>
                </a:solidFill>
                <a:latin typeface="Calibri" panose="020F0502020204030204" pitchFamily="34" charset="0"/>
                <a:cs typeface="Calibri" panose="020F0502020204030204" pitchFamily="34" charset="0"/>
              </a:rPr>
              <a:t>Schiffahrt</a:t>
            </a:r>
            <a:r>
              <a:rPr lang="de-DE" sz="1600" b="1" i="1" dirty="0">
                <a:solidFill>
                  <a:schemeClr val="tx1"/>
                </a:solidFill>
                <a:latin typeface="Calibri" panose="020F0502020204030204" pitchFamily="34" charset="0"/>
                <a:cs typeface="Calibri" panose="020F0502020204030204" pitchFamily="34" charset="0"/>
              </a:rPr>
              <a:t>, 2,61), der </a:t>
            </a:r>
            <a:r>
              <a:rPr lang="de-DE" sz="1600" b="1" i="1" dirty="0" err="1">
                <a:solidFill>
                  <a:schemeClr val="tx1"/>
                </a:solidFill>
                <a:latin typeface="Calibri" panose="020F0502020204030204" pitchFamily="34" charset="0"/>
                <a:cs typeface="Calibri" panose="020F0502020204030204" pitchFamily="34" charset="0"/>
              </a:rPr>
              <a:t>Strassenvekehr</a:t>
            </a:r>
            <a:r>
              <a:rPr lang="de-DE" sz="1600" b="1" i="1" dirty="0">
                <a:solidFill>
                  <a:schemeClr val="tx1"/>
                </a:solidFill>
                <a:latin typeface="Calibri" panose="020F0502020204030204" pitchFamily="34" charset="0"/>
                <a:cs typeface="Calibri" panose="020F0502020204030204" pitchFamily="34" charset="0"/>
              </a:rPr>
              <a:t> hingegen ist für 18.11 % verantwortlich!</a:t>
            </a:r>
          </a:p>
        </p:txBody>
      </p:sp>
      <p:pic>
        <p:nvPicPr>
          <p:cNvPr id="11" name="Grafik 10" descr="Ein Bild, das Handfläche, Strand, draußen, Wasser enthält.&#10;&#10;Automatisch generierte Beschreibung">
            <a:extLst>
              <a:ext uri="{FF2B5EF4-FFF2-40B4-BE49-F238E27FC236}">
                <a16:creationId xmlns:a16="http://schemas.microsoft.com/office/drawing/2014/main" id="{9E1C7391-DA35-423E-81B5-96C9D7FF9FE5}"/>
              </a:ext>
            </a:extLst>
          </p:cNvPr>
          <p:cNvPicPr>
            <a:picLocks noChangeAspect="1"/>
          </p:cNvPicPr>
          <p:nvPr/>
        </p:nvPicPr>
        <p:blipFill rotWithShape="1">
          <a:blip r:embed="rId3"/>
          <a:srcRect t="4821" r="2" b="20671"/>
          <a:stretch/>
        </p:blipFill>
        <p:spPr>
          <a:xfrm>
            <a:off x="8314287" y="570647"/>
            <a:ext cx="3239538" cy="1611180"/>
          </a:xfrm>
          <a:custGeom>
            <a:avLst/>
            <a:gdLst>
              <a:gd name="connsiteX0" fmla="*/ 322464 w 3239538"/>
              <a:gd name="connsiteY0" fmla="*/ 0 h 1611180"/>
              <a:gd name="connsiteX1" fmla="*/ 3239538 w 3239538"/>
              <a:gd name="connsiteY1" fmla="*/ 0 h 1611180"/>
              <a:gd name="connsiteX2" fmla="*/ 3239538 w 3239538"/>
              <a:gd name="connsiteY2" fmla="*/ 1611180 h 1611180"/>
              <a:gd name="connsiteX3" fmla="*/ 0 w 3239538"/>
              <a:gd name="connsiteY3" fmla="*/ 1611180 h 1611180"/>
              <a:gd name="connsiteX4" fmla="*/ 0 w 3239538"/>
              <a:gd name="connsiteY4" fmla="*/ 322464 h 1611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9538" h="1611180">
                <a:moveTo>
                  <a:pt x="322464" y="0"/>
                </a:moveTo>
                <a:lnTo>
                  <a:pt x="3239538" y="0"/>
                </a:lnTo>
                <a:lnTo>
                  <a:pt x="3239538" y="1611180"/>
                </a:lnTo>
                <a:lnTo>
                  <a:pt x="0" y="1611180"/>
                </a:lnTo>
                <a:lnTo>
                  <a:pt x="0" y="322464"/>
                </a:lnTo>
                <a:close/>
              </a:path>
            </a:pathLst>
          </a:custGeom>
          <a:ln w="15875">
            <a:solidFill>
              <a:srgbClr val="FFFFFF">
                <a:alpha val="40000"/>
              </a:srgbClr>
            </a:solidFill>
          </a:ln>
          <a:effectLst>
            <a:innerShdw blurRad="57150" dist="38100" dir="14460000">
              <a:prstClr val="black">
                <a:alpha val="70000"/>
              </a:prstClr>
            </a:innerShdw>
          </a:effectLst>
        </p:spPr>
      </p:pic>
      <p:pic>
        <p:nvPicPr>
          <p:cNvPr id="9" name="Grafik 8" descr="Ein Bild, das Screenshot enthält.&#10;&#10;Automatisch generierte Beschreibung">
            <a:extLst>
              <a:ext uri="{FF2B5EF4-FFF2-40B4-BE49-F238E27FC236}">
                <a16:creationId xmlns:a16="http://schemas.microsoft.com/office/drawing/2014/main" id="{98A392C5-A6A3-42E1-B7EE-F08D47224F3B}"/>
              </a:ext>
            </a:extLst>
          </p:cNvPr>
          <p:cNvPicPr>
            <a:picLocks noChangeAspect="1"/>
          </p:cNvPicPr>
          <p:nvPr/>
        </p:nvPicPr>
        <p:blipFill rotWithShape="1">
          <a:blip r:embed="rId4"/>
          <a:srcRect t="14076" r="2" b="19352"/>
          <a:stretch/>
        </p:blipFill>
        <p:spPr>
          <a:xfrm>
            <a:off x="8314287" y="2331511"/>
            <a:ext cx="3239538" cy="1585162"/>
          </a:xfrm>
          <a:prstGeom prst="rect">
            <a:avLst/>
          </a:prstGeom>
          <a:ln w="15875">
            <a:solidFill>
              <a:srgbClr val="FFFFFF">
                <a:alpha val="40000"/>
              </a:srgbClr>
            </a:solidFill>
          </a:ln>
          <a:effectLst>
            <a:innerShdw blurRad="57150" dist="38100" dir="14460000">
              <a:prstClr val="black">
                <a:alpha val="70000"/>
              </a:prstClr>
            </a:innerShdw>
          </a:effectLst>
        </p:spPr>
      </p:pic>
      <p:pic>
        <p:nvPicPr>
          <p:cNvPr id="5" name="Grafik 4" descr="Ein Bild, das draußen, Ebene, Flugzeug, Transport enthält.&#10;&#10;Automatisch generierte Beschreibung">
            <a:extLst>
              <a:ext uri="{FF2B5EF4-FFF2-40B4-BE49-F238E27FC236}">
                <a16:creationId xmlns:a16="http://schemas.microsoft.com/office/drawing/2014/main" id="{73012CAE-9E05-4036-B0C7-2D49BD3B0BF5}"/>
              </a:ext>
            </a:extLst>
          </p:cNvPr>
          <p:cNvPicPr>
            <a:picLocks noChangeAspect="1"/>
          </p:cNvPicPr>
          <p:nvPr/>
        </p:nvPicPr>
        <p:blipFill rotWithShape="1">
          <a:blip r:embed="rId5"/>
          <a:srcRect t="20726" r="2" b="5783"/>
          <a:stretch/>
        </p:blipFill>
        <p:spPr>
          <a:xfrm>
            <a:off x="8314287" y="4083888"/>
            <a:ext cx="3239538" cy="1589196"/>
          </a:xfrm>
          <a:custGeom>
            <a:avLst/>
            <a:gdLst>
              <a:gd name="connsiteX0" fmla="*/ 0 w 3239538"/>
              <a:gd name="connsiteY0" fmla="*/ 0 h 1589196"/>
              <a:gd name="connsiteX1" fmla="*/ 3239538 w 3239538"/>
              <a:gd name="connsiteY1" fmla="*/ 0 h 1589196"/>
              <a:gd name="connsiteX2" fmla="*/ 3239538 w 3239538"/>
              <a:gd name="connsiteY2" fmla="*/ 1266733 h 1589196"/>
              <a:gd name="connsiteX3" fmla="*/ 2917075 w 3239538"/>
              <a:gd name="connsiteY3" fmla="*/ 1589196 h 1589196"/>
              <a:gd name="connsiteX4" fmla="*/ 0 w 3239538"/>
              <a:gd name="connsiteY4" fmla="*/ 1589196 h 1589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9538" h="1589196">
                <a:moveTo>
                  <a:pt x="0" y="0"/>
                </a:moveTo>
                <a:lnTo>
                  <a:pt x="3239538" y="0"/>
                </a:lnTo>
                <a:lnTo>
                  <a:pt x="3239538" y="1266733"/>
                </a:lnTo>
                <a:lnTo>
                  <a:pt x="2917075" y="1589196"/>
                </a:lnTo>
                <a:lnTo>
                  <a:pt x="0" y="1589196"/>
                </a:lnTo>
                <a:close/>
              </a:path>
            </a:pathLst>
          </a:custGeom>
          <a:ln w="15875">
            <a:solidFill>
              <a:srgbClr val="FFFFFF">
                <a:alpha val="40000"/>
              </a:srgbClr>
            </a:solidFill>
          </a:ln>
          <a:effectLst>
            <a:innerShdw blurRad="57150" dist="38100" dir="14460000">
              <a:prstClr val="black">
                <a:alpha val="70000"/>
              </a:prstClr>
            </a:innerShdw>
          </a:effectLst>
        </p:spPr>
      </p:pic>
      <p:grpSp>
        <p:nvGrpSpPr>
          <p:cNvPr id="30" name="Group 29">
            <a:extLst>
              <a:ext uri="{FF2B5EF4-FFF2-40B4-BE49-F238E27FC236}">
                <a16:creationId xmlns:a16="http://schemas.microsoft.com/office/drawing/2014/main" id="{2028193E-3468-4CCC-926A-5295B4D862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59517"/>
            <a:ext cx="2981858" cy="3208867"/>
            <a:chOff x="9206969" y="2963333"/>
            <a:chExt cx="2981858" cy="3208867"/>
          </a:xfrm>
        </p:grpSpPr>
        <p:cxnSp>
          <p:nvCxnSpPr>
            <p:cNvPr id="31" name="Straight Connector 30">
              <a:extLst>
                <a:ext uri="{FF2B5EF4-FFF2-40B4-BE49-F238E27FC236}">
                  <a16:creationId xmlns:a16="http://schemas.microsoft.com/office/drawing/2014/main" id="{08E487DA-8877-4AE0-9DF7-AE4874B808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412D9AE3-DFC2-4B46-9829-27CE93422C7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D665D85A-152C-4293-85F7-0F757C0FC35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90B42530-1F85-4059-9C21-332D19A0CE3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F690FE7E-86CA-46E7-B5B2-5126757C51D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07980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2103B461-323C-4912-BFFD-C375826620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72" name="Straight Connector 71">
              <a:extLst>
                <a:ext uri="{FF2B5EF4-FFF2-40B4-BE49-F238E27FC236}">
                  <a16:creationId xmlns:a16="http://schemas.microsoft.com/office/drawing/2014/main" id="{FBC21318-F4F4-4524-95D1-6B7FE0A788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77" name="Straight Connector 72">
              <a:extLst>
                <a:ext uri="{FF2B5EF4-FFF2-40B4-BE49-F238E27FC236}">
                  <a16:creationId xmlns:a16="http://schemas.microsoft.com/office/drawing/2014/main" id="{D9FFA8E5-974F-409E-89C6-E185BD90933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C384E2B1-7008-45EE-9F2E-FEF3A08978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78" name="Straight Connector 74">
              <a:extLst>
                <a:ext uri="{FF2B5EF4-FFF2-40B4-BE49-F238E27FC236}">
                  <a16:creationId xmlns:a16="http://schemas.microsoft.com/office/drawing/2014/main" id="{D4563410-7FE9-4955-89C6-0FB9326CD3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3AD14C0E-D5DF-4BDC-BD92-642CFF1801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78" name="Rectangle 77">
            <a:extLst>
              <a:ext uri="{FF2B5EF4-FFF2-40B4-BE49-F238E27FC236}">
                <a16:creationId xmlns:a16="http://schemas.microsoft.com/office/drawing/2014/main" id="{9A212F8F-D812-4A16-BE82-F3500DE32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Snip Diagonal Corner Rectangle 24">
            <a:extLst>
              <a:ext uri="{FF2B5EF4-FFF2-40B4-BE49-F238E27FC236}">
                <a16:creationId xmlns:a16="http://schemas.microsoft.com/office/drawing/2014/main" id="{D2CF1D1B-04ED-443D-A9FE-68BF8859B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229" y="620722"/>
            <a:ext cx="10935543"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p:cNvPicPr>
            <a:picLocks noGrp="1" noChangeAspect="1" noChangeArrowheads="1"/>
          </p:cNvPicPr>
          <p:nvPr>
            <p:ph idx="1"/>
          </p:nvPr>
        </p:nvPicPr>
        <p:blipFill>
          <a:blip r:embed="rId3">
            <a:clrChange>
              <a:clrFrom>
                <a:srgbClr val="F3F4F9"/>
              </a:clrFrom>
              <a:clrTo>
                <a:srgbClr val="F3F4F9">
                  <a:alpha val="0"/>
                </a:srgbClr>
              </a:clrTo>
            </a:clrChange>
            <a:extLst>
              <a:ext uri="{BEBA8EAE-BF5A-486C-A8C5-ECC9F3942E4B}">
                <a14:imgProps xmlns:a14="http://schemas.microsoft.com/office/drawing/2010/main">
                  <a14:imgLayer r:embed="rId4">
                    <a14:imgEffect>
                      <a14:sharpenSoften amount="25000"/>
                    </a14:imgEffect>
                  </a14:imgLayer>
                </a14:imgProps>
              </a:ext>
            </a:extLst>
          </a:blip>
          <a:srcRect/>
          <a:stretch/>
        </p:blipFill>
        <p:spPr bwMode="auto">
          <a:xfrm>
            <a:off x="1219197" y="583937"/>
            <a:ext cx="9696456" cy="5406960"/>
          </a:xfrm>
          <a:custGeom>
            <a:avLst/>
            <a:gdLst>
              <a:gd name="connsiteX0" fmla="*/ 497480 w 10607040"/>
              <a:gd name="connsiteY0" fmla="*/ 0 h 4956048"/>
              <a:gd name="connsiteX1" fmla="*/ 10607040 w 10607040"/>
              <a:gd name="connsiteY1" fmla="*/ 0 h 4956048"/>
              <a:gd name="connsiteX2" fmla="*/ 10607040 w 10607040"/>
              <a:gd name="connsiteY2" fmla="*/ 4485407 h 4956048"/>
              <a:gd name="connsiteX3" fmla="*/ 10131692 w 10607040"/>
              <a:gd name="connsiteY3" fmla="*/ 4956048 h 4956048"/>
              <a:gd name="connsiteX4" fmla="*/ 0 w 10607040"/>
              <a:gd name="connsiteY4" fmla="*/ 4956048 h 4956048"/>
              <a:gd name="connsiteX5" fmla="*/ 0 w 10607040"/>
              <a:gd name="connsiteY5" fmla="*/ 492554 h 49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07040" h="4956048">
                <a:moveTo>
                  <a:pt x="497480" y="0"/>
                </a:moveTo>
                <a:lnTo>
                  <a:pt x="10607040" y="0"/>
                </a:lnTo>
                <a:lnTo>
                  <a:pt x="10607040" y="4485407"/>
                </a:lnTo>
                <a:lnTo>
                  <a:pt x="10131692" y="4956048"/>
                </a:lnTo>
                <a:lnTo>
                  <a:pt x="0" y="4956048"/>
                </a:lnTo>
                <a:lnTo>
                  <a:pt x="0" y="492554"/>
                </a:lnTo>
                <a:close/>
              </a:path>
            </a:pathLst>
          </a:custGeom>
          <a:noFill/>
        </p:spPr>
      </p:pic>
      <p:sp>
        <p:nvSpPr>
          <p:cNvPr id="23" name="Titel 1">
            <a:extLst>
              <a:ext uri="{FF2B5EF4-FFF2-40B4-BE49-F238E27FC236}">
                <a16:creationId xmlns:a16="http://schemas.microsoft.com/office/drawing/2014/main" id="{F500C70B-DA46-43AA-9E33-A760E566D452}"/>
              </a:ext>
            </a:extLst>
          </p:cNvPr>
          <p:cNvSpPr>
            <a:spLocks noGrp="1"/>
          </p:cNvSpPr>
          <p:nvPr>
            <p:ph type="title"/>
          </p:nvPr>
        </p:nvSpPr>
        <p:spPr>
          <a:xfrm>
            <a:off x="540975" y="5467290"/>
            <a:ext cx="10431828" cy="1142462"/>
          </a:xfrm>
        </p:spPr>
        <p:txBody>
          <a:bodyPr anchor="b">
            <a:normAutofit/>
          </a:bodyPr>
          <a:lstStyle/>
          <a:p>
            <a:r>
              <a:rPr lang="de-DE" sz="2800" dirty="0"/>
              <a:t>Komplexe </a:t>
            </a:r>
            <a:r>
              <a:rPr lang="de-DE" sz="2800" dirty="0" err="1"/>
              <a:t>mobilität</a:t>
            </a:r>
            <a:r>
              <a:rPr lang="de-DE" sz="2800" dirty="0"/>
              <a:t> – mach dir ein </a:t>
            </a:r>
            <a:r>
              <a:rPr lang="de-DE" sz="2800" dirty="0" err="1"/>
              <a:t>bild</a:t>
            </a:r>
            <a:endParaRPr lang="de-DE" sz="2800" dirty="0"/>
          </a:p>
        </p:txBody>
      </p:sp>
    </p:spTree>
    <p:extLst>
      <p:ext uri="{BB962C8B-B14F-4D97-AF65-F5344CB8AC3E}">
        <p14:creationId xmlns:p14="http://schemas.microsoft.com/office/powerpoint/2010/main" val="2069715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E09CCB3F-DBCE-4964-9E34-8C5DE80EF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7418406" y="620722"/>
            <a:ext cx="3518748" cy="1142462"/>
          </a:xfrm>
        </p:spPr>
        <p:txBody>
          <a:bodyPr anchor="b">
            <a:normAutofit/>
          </a:bodyPr>
          <a:lstStyle/>
          <a:p>
            <a:r>
              <a:rPr lang="de-DE" sz="2800" dirty="0"/>
              <a:t>Emissionswerte</a:t>
            </a:r>
          </a:p>
        </p:txBody>
      </p:sp>
      <p:sp>
        <p:nvSpPr>
          <p:cNvPr id="75" name="Snip Diagonal Corner Rectangle 24">
            <a:extLst>
              <a:ext uri="{FF2B5EF4-FFF2-40B4-BE49-F238E27FC236}">
                <a16:creationId xmlns:a16="http://schemas.microsoft.com/office/drawing/2014/main" id="{1DFF944F-74BA-483A-82C0-64E3AAF4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rotWithShape="1">
          <a:blip r:embed="rId3"/>
          <a:srcRect l="13728" r="897"/>
          <a:stretch/>
        </p:blipFill>
        <p:spPr bwMode="auto">
          <a:xfrm>
            <a:off x="778062" y="786117"/>
            <a:ext cx="6245352" cy="4956048"/>
          </a:xfrm>
          <a:custGeom>
            <a:avLst/>
            <a:gdLst>
              <a:gd name="connsiteX0" fmla="*/ 534609 w 6245352"/>
              <a:gd name="connsiteY0" fmla="*/ 0 h 4956048"/>
              <a:gd name="connsiteX1" fmla="*/ 6245352 w 6245352"/>
              <a:gd name="connsiteY1" fmla="*/ 0 h 4956048"/>
              <a:gd name="connsiteX2" fmla="*/ 6245352 w 6245352"/>
              <a:gd name="connsiteY2" fmla="*/ 4421439 h 4956048"/>
              <a:gd name="connsiteX3" fmla="*/ 5710743 w 6245352"/>
              <a:gd name="connsiteY3" fmla="*/ 4956048 h 4956048"/>
              <a:gd name="connsiteX4" fmla="*/ 0 w 6245352"/>
              <a:gd name="connsiteY4" fmla="*/ 4956048 h 4956048"/>
              <a:gd name="connsiteX5" fmla="*/ 0 w 6245352"/>
              <a:gd name="connsiteY5" fmla="*/ 534609 h 49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5352" h="4956048">
                <a:moveTo>
                  <a:pt x="534609" y="0"/>
                </a:moveTo>
                <a:lnTo>
                  <a:pt x="6245352" y="0"/>
                </a:lnTo>
                <a:lnTo>
                  <a:pt x="6245352" y="4421439"/>
                </a:lnTo>
                <a:lnTo>
                  <a:pt x="5710743" y="4956048"/>
                </a:lnTo>
                <a:lnTo>
                  <a:pt x="0" y="4956048"/>
                </a:lnTo>
                <a:lnTo>
                  <a:pt x="0" y="534609"/>
                </a:lnTo>
                <a:close/>
              </a:path>
            </a:pathLst>
          </a:custGeom>
          <a:noFill/>
        </p:spPr>
      </p:pic>
      <p:sp>
        <p:nvSpPr>
          <p:cNvPr id="5" name="Foliennummernplatzhalter 4"/>
          <p:cNvSpPr>
            <a:spLocks noGrp="1"/>
          </p:cNvSpPr>
          <p:nvPr>
            <p:ph type="sldNum" sz="quarter" idx="12"/>
          </p:nvPr>
        </p:nvSpPr>
        <p:spPr>
          <a:xfrm>
            <a:off x="10363200" y="5578475"/>
            <a:ext cx="1142245" cy="669925"/>
          </a:xfrm>
        </p:spPr>
        <p:txBody>
          <a:bodyPr>
            <a:normAutofit/>
          </a:bodyPr>
          <a:lstStyle/>
          <a:p>
            <a:pPr>
              <a:spcAft>
                <a:spcPts val="600"/>
              </a:spcAft>
            </a:pPr>
            <a:fld id="{D976F836-B4B0-4136-85DD-AE3D479341FF}" type="slidenum">
              <a:rPr lang="de-DE" sz="3200" smtClean="0"/>
              <a:pPr>
                <a:spcAft>
                  <a:spcPts val="600"/>
                </a:spcAft>
              </a:pPr>
              <a:t>8</a:t>
            </a:fld>
            <a:endParaRPr lang="de-DE" sz="3200"/>
          </a:p>
        </p:txBody>
      </p:sp>
      <p:grpSp>
        <p:nvGrpSpPr>
          <p:cNvPr id="77" name="Group 76">
            <a:extLst>
              <a:ext uri="{FF2B5EF4-FFF2-40B4-BE49-F238E27FC236}">
                <a16:creationId xmlns:a16="http://schemas.microsoft.com/office/drawing/2014/main" id="{A9733A91-F958-4629-801A-3F6F1E09AD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78" name="Straight Connector 77">
              <a:extLst>
                <a:ext uri="{FF2B5EF4-FFF2-40B4-BE49-F238E27FC236}">
                  <a16:creationId xmlns:a16="http://schemas.microsoft.com/office/drawing/2014/main" id="{F3812972-C68B-4C59-B3A7-4AF61E935D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CB3F3B7C-7909-4486-AA08-5C6B625C3A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a:extLst>
                <a:ext uri="{FF2B5EF4-FFF2-40B4-BE49-F238E27FC236}">
                  <a16:creationId xmlns:a16="http://schemas.microsoft.com/office/drawing/2014/main" id="{00BD7DA8-741F-4296-9363-05EF9154111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a:extLst>
                <a:ext uri="{FF2B5EF4-FFF2-40B4-BE49-F238E27FC236}">
                  <a16:creationId xmlns:a16="http://schemas.microsoft.com/office/drawing/2014/main" id="{62068EFC-20FC-456F-839F-4BCFFCAA819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3251C60F-B911-433E-BF75-3BBEFD0538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8" name="Textfeld 7">
            <a:extLst>
              <a:ext uri="{FF2B5EF4-FFF2-40B4-BE49-F238E27FC236}">
                <a16:creationId xmlns:a16="http://schemas.microsoft.com/office/drawing/2014/main" id="{CCA4B9B6-5D0A-4C60-A8CC-4CC638CB734F}"/>
              </a:ext>
            </a:extLst>
          </p:cNvPr>
          <p:cNvSpPr txBox="1"/>
          <p:nvPr/>
        </p:nvSpPr>
        <p:spPr>
          <a:xfrm>
            <a:off x="7441203" y="1933369"/>
            <a:ext cx="4137807" cy="4031873"/>
          </a:xfrm>
          <a:prstGeom prst="rect">
            <a:avLst/>
          </a:prstGeom>
          <a:noFill/>
        </p:spPr>
        <p:txBody>
          <a:bodyPr wrap="square" rtlCol="0">
            <a:spAutoFit/>
          </a:bodyPr>
          <a:lstStyle/>
          <a:p>
            <a:r>
              <a:rPr lang="de-CH" sz="1600" dirty="0">
                <a:latin typeface="Calibri" panose="020F0502020204030204" pitchFamily="34" charset="0"/>
                <a:cs typeface="Calibri" panose="020F0502020204030204" pitchFamily="34" charset="0"/>
              </a:rPr>
              <a:t>In der Mobilität steckt ein gewaltiges Potenzial zur Energieeinsparung und Emissionsvermeidung!</a:t>
            </a:r>
          </a:p>
          <a:p>
            <a:endParaRPr lang="de-CH" sz="1600" dirty="0">
              <a:latin typeface="Calibri" panose="020F0502020204030204" pitchFamily="34" charset="0"/>
              <a:cs typeface="Calibri" panose="020F0502020204030204" pitchFamily="34" charset="0"/>
            </a:endParaRPr>
          </a:p>
          <a:p>
            <a:r>
              <a:rPr lang="de-CH" sz="1600" dirty="0">
                <a:latin typeface="Calibri" panose="020F0502020204030204" pitchFamily="34" charset="0"/>
                <a:cs typeface="Calibri" panose="020F0502020204030204" pitchFamily="34" charset="0"/>
              </a:rPr>
              <a:t>Das Mobilitätsverhalten (</a:t>
            </a:r>
            <a:r>
              <a:rPr lang="de-DE" sz="1600" dirty="0">
                <a:latin typeface="Calibri" panose="020F0502020204030204" pitchFamily="34" charset="0"/>
                <a:cs typeface="Calibri" panose="020F0502020204030204" pitchFamily="34" charset="0"/>
              </a:rPr>
              <a:t>Wahl des Transportmittels, zurückgelegte Distanzen im Alltag, Häufigkeit von Reisen) wirkt sich besonders stark auf die persönliche CO</a:t>
            </a:r>
            <a:r>
              <a:rPr lang="de-DE" sz="1600" baseline="-25000" dirty="0">
                <a:latin typeface="Calibri" panose="020F0502020204030204" pitchFamily="34" charset="0"/>
                <a:cs typeface="Calibri" panose="020F0502020204030204" pitchFamily="34" charset="0"/>
              </a:rPr>
              <a:t>2 </a:t>
            </a:r>
            <a:r>
              <a:rPr lang="de-DE" sz="1600" dirty="0">
                <a:latin typeface="Calibri" panose="020F0502020204030204" pitchFamily="34" charset="0"/>
                <a:cs typeface="Calibri" panose="020F0502020204030204" pitchFamily="34" charset="0"/>
              </a:rPr>
              <a:t>Bilanz und weitere Umweltbelastungen aus.</a:t>
            </a:r>
          </a:p>
          <a:p>
            <a:endParaRPr lang="de-DE" sz="1600" dirty="0">
              <a:latin typeface="Calibri" panose="020F0502020204030204" pitchFamily="34" charset="0"/>
              <a:cs typeface="Calibri" panose="020F0502020204030204" pitchFamily="34" charset="0"/>
            </a:endParaRPr>
          </a:p>
          <a:p>
            <a:endParaRPr lang="de-DE" sz="1600" dirty="0">
              <a:latin typeface="Calibri" panose="020F0502020204030204" pitchFamily="34" charset="0"/>
              <a:cs typeface="Calibri" panose="020F0502020204030204" pitchFamily="34" charset="0"/>
            </a:endParaRPr>
          </a:p>
          <a:p>
            <a:endParaRPr lang="de-DE" sz="1600" dirty="0">
              <a:latin typeface="Calibri" panose="020F0502020204030204" pitchFamily="34" charset="0"/>
              <a:cs typeface="Calibri" panose="020F0502020204030204" pitchFamily="34" charset="0"/>
            </a:endParaRPr>
          </a:p>
          <a:p>
            <a:endParaRPr lang="de-DE" sz="1600" dirty="0">
              <a:latin typeface="Calibri" panose="020F0502020204030204" pitchFamily="34" charset="0"/>
              <a:cs typeface="Calibri" panose="020F0502020204030204" pitchFamily="34" charset="0"/>
            </a:endParaRPr>
          </a:p>
          <a:p>
            <a:endParaRPr lang="de-DE" sz="1600" dirty="0">
              <a:latin typeface="Calibri" panose="020F0502020204030204" pitchFamily="34" charset="0"/>
              <a:cs typeface="Calibri" panose="020F0502020204030204" pitchFamily="34" charset="0"/>
            </a:endParaRPr>
          </a:p>
          <a:p>
            <a:r>
              <a:rPr lang="de-DE" sz="1600" dirty="0">
                <a:latin typeface="Calibri" panose="020F0502020204030204" pitchFamily="34" charset="0"/>
                <a:cs typeface="Calibri" panose="020F0502020204030204" pitchFamily="34" charset="0"/>
              </a:rPr>
              <a:t>Grafik: Jährlicher Emissionsausstoss pro Kopf und Land </a:t>
            </a:r>
            <a:endParaRPr lang="de-CH" sz="1600" dirty="0">
              <a:latin typeface="Calibri" panose="020F0502020204030204" pitchFamily="34" charset="0"/>
              <a:cs typeface="Calibri" panose="020F050202020403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2103B461-323C-4912-BFFD-C375826620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72" name="Straight Connector 71">
              <a:extLst>
                <a:ext uri="{FF2B5EF4-FFF2-40B4-BE49-F238E27FC236}">
                  <a16:creationId xmlns:a16="http://schemas.microsoft.com/office/drawing/2014/main" id="{FBC21318-F4F4-4524-95D1-6B7FE0A788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77" name="Straight Connector 72">
              <a:extLst>
                <a:ext uri="{FF2B5EF4-FFF2-40B4-BE49-F238E27FC236}">
                  <a16:creationId xmlns:a16="http://schemas.microsoft.com/office/drawing/2014/main" id="{D9FFA8E5-974F-409E-89C6-E185BD90933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C384E2B1-7008-45EE-9F2E-FEF3A08978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78" name="Straight Connector 74">
              <a:extLst>
                <a:ext uri="{FF2B5EF4-FFF2-40B4-BE49-F238E27FC236}">
                  <a16:creationId xmlns:a16="http://schemas.microsoft.com/office/drawing/2014/main" id="{D4563410-7FE9-4955-89C6-0FB9326CD3A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3AD14C0E-D5DF-4BDC-BD92-642CFF18018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78" name="Rectangle 77">
            <a:extLst>
              <a:ext uri="{FF2B5EF4-FFF2-40B4-BE49-F238E27FC236}">
                <a16:creationId xmlns:a16="http://schemas.microsoft.com/office/drawing/2014/main" id="{9A212F8F-D812-4A16-BE82-F3500DE32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Snip Diagonal Corner Rectangle 24">
            <a:extLst>
              <a:ext uri="{FF2B5EF4-FFF2-40B4-BE49-F238E27FC236}">
                <a16:creationId xmlns:a16="http://schemas.microsoft.com/office/drawing/2014/main" id="{D2CF1D1B-04ED-443D-A9FE-68BF8859B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229" y="620722"/>
            <a:ext cx="10935543"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p:cNvPicPr>
            <a:picLocks noGrp="1" noChangeAspect="1" noChangeArrowheads="1"/>
          </p:cNvPicPr>
          <p:nvPr>
            <p:ph idx="1"/>
          </p:nvPr>
        </p:nvPicPr>
        <p:blipFill rotWithShape="1">
          <a:blip r:embed="rId3"/>
          <a:srcRect b="4840"/>
          <a:stretch/>
        </p:blipFill>
        <p:spPr bwMode="auto">
          <a:xfrm>
            <a:off x="1299957" y="713293"/>
            <a:ext cx="9588911" cy="5157481"/>
          </a:xfrm>
          <a:custGeom>
            <a:avLst/>
            <a:gdLst>
              <a:gd name="connsiteX0" fmla="*/ 497480 w 10607040"/>
              <a:gd name="connsiteY0" fmla="*/ 0 h 4956048"/>
              <a:gd name="connsiteX1" fmla="*/ 10607040 w 10607040"/>
              <a:gd name="connsiteY1" fmla="*/ 0 h 4956048"/>
              <a:gd name="connsiteX2" fmla="*/ 10607040 w 10607040"/>
              <a:gd name="connsiteY2" fmla="*/ 4485407 h 4956048"/>
              <a:gd name="connsiteX3" fmla="*/ 10131692 w 10607040"/>
              <a:gd name="connsiteY3" fmla="*/ 4956048 h 4956048"/>
              <a:gd name="connsiteX4" fmla="*/ 0 w 10607040"/>
              <a:gd name="connsiteY4" fmla="*/ 4956048 h 4956048"/>
              <a:gd name="connsiteX5" fmla="*/ 0 w 10607040"/>
              <a:gd name="connsiteY5" fmla="*/ 492554 h 495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07040" h="4956048">
                <a:moveTo>
                  <a:pt x="497480" y="0"/>
                </a:moveTo>
                <a:lnTo>
                  <a:pt x="10607040" y="0"/>
                </a:lnTo>
                <a:lnTo>
                  <a:pt x="10607040" y="4485407"/>
                </a:lnTo>
                <a:lnTo>
                  <a:pt x="10131692" y="4956048"/>
                </a:lnTo>
                <a:lnTo>
                  <a:pt x="0" y="4956048"/>
                </a:lnTo>
                <a:lnTo>
                  <a:pt x="0" y="492554"/>
                </a:lnTo>
                <a:close/>
              </a:path>
            </a:pathLst>
          </a:custGeom>
          <a:noFill/>
        </p:spPr>
      </p:pic>
      <p:sp>
        <p:nvSpPr>
          <p:cNvPr id="23" name="Titel 1">
            <a:extLst>
              <a:ext uri="{FF2B5EF4-FFF2-40B4-BE49-F238E27FC236}">
                <a16:creationId xmlns:a16="http://schemas.microsoft.com/office/drawing/2014/main" id="{F500C70B-DA46-43AA-9E33-A760E566D452}"/>
              </a:ext>
            </a:extLst>
          </p:cNvPr>
          <p:cNvSpPr>
            <a:spLocks noGrp="1"/>
          </p:cNvSpPr>
          <p:nvPr>
            <p:ph type="title"/>
          </p:nvPr>
        </p:nvSpPr>
        <p:spPr>
          <a:xfrm>
            <a:off x="540975" y="5467290"/>
            <a:ext cx="10431828" cy="1142462"/>
          </a:xfrm>
        </p:spPr>
        <p:txBody>
          <a:bodyPr anchor="b">
            <a:normAutofit/>
          </a:bodyPr>
          <a:lstStyle/>
          <a:p>
            <a:r>
              <a:rPr lang="de-DE" sz="2800" dirty="0"/>
              <a:t>Emissionsanteile – je nach </a:t>
            </a:r>
            <a:r>
              <a:rPr lang="de-DE" sz="2800" dirty="0" err="1"/>
              <a:t>TÄtigkeit</a:t>
            </a:r>
            <a:endParaRPr lang="de-DE" sz="2800"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OJECT_VERSION" val="9.3"/>
  <p:tag name="ISPRING_PROJECT_FOLDER_UPDATED" val="1"/>
  <p:tag name="ISPRING_FIRST_PUBLISH" val="1"/>
  <p:tag name="ISPRING_LMS_API_VERSION" val="SCORM 1.2"/>
  <p:tag name="ISPRING_ULTRA_SCORM_COURSE_ID" val="901A76B1-41F2-4090-88E2-B6680B1BC550"/>
  <p:tag name="ISPRING_CMI5_LAUNCH_METHOD" val="any window"/>
  <p:tag name="ISPRINGCLOUDFOLDERID" val="1"/>
  <p:tag name="ISPRING_OUTPUT_FOLDER" val="[[&quot;g\u0312\uFFFD{23CD6EB6-CBFD-44F8-9BAF-5E655E4A6134}&quot;,&quot;E:\\Anton\\01 kik\\Lerneinheiten\\Energie&quot;]]"/>
  <p:tag name="ISPRING_SCORM_RATE_SLIDES" val="0"/>
  <p:tag name="ISPRING_SCORM_PASSING_SCORE" val="80.000000"/>
  <p:tag name="ISPRING_CURRENT_PLAYER_ID" val="universal"/>
  <p:tag name="ISPRINGONLINEFOLDERID" val="19"/>
  <p:tag name="ISPRINGONLINEFOLDERPATH" val="Content List/kiknet - kiknet4you"/>
  <p:tag name="ISPRINGONLINEFOLDERDOMAIN" val="https://kikcom-lernzenter-3.ispringlearn.com"/>
  <p:tag name="ISPRING_PRESENTATION_COURSE_TITLE" val="ENERGIE-ZUKUNFT_SekII"/>
  <p:tag name="ISPRING_PUBLISH_SETTINGS" val="{&quot;commonSettings&quot;:{&quot;webSettings&quot;:{&quot;useMobileViewer&quot;:&quot;T_TRUE&quot;},&quot;lmsSettings&quot;:{&quot;useMobileViewer&quot;:&quot;T_FALSE&quot;},&quot;cloudSettings&quot;:{&quot;useMobileViewer&quot;:&quot;T_FALSE&quot;},&quot;ispringLmsSettings&quot;:{&quot;useMobileViewer&quot;:&quot;T_FALSE&quot;},&quot;playerId&quot;:&quot;universal&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Path&quot;:&quot;Content List/kiknet - kiknet4you&quot;,&quot;onlineDestinationFolderId&quot;:&quot;19&quot;,&quot;onlineDestinationUrl&quot;:&quot;https://kikcom-lernzenter-3.ispringlearn.com&quot;,&quot;uploadSources&quot;:true},&quot;cloudSettings&quot;:{&quot;onlineDestinationFolderId&quot;:&quot;1&quot;},&quot;publishDestination&quot;:&quot;ISPRING_LMS&quot;,&quot;wordSettings&quot;:{&quot;printCopies&quot;:1}}"/>
  <p:tag name="ISPRING_UUID" val="{4D392CF0-D4EE-4AF3-89D2-71343207675B}"/>
  <p:tag name="ISPRING_SCREEN_RECS_UPDATED" val="E:\Anton\01 kik\Lerneinheiten\Energie\Modul En3 ZUKUNFT\Präsis\Praesentation_ppt_Modul_3_ENERGIE_Zukunft_SekII\"/>
  <p:tag name="ISPRING_PLAYERS_CUSTOMIZATION_2" val="UEsDBBQAAgAIAHA4Fk8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CwXV5PcckHomAGAAB9FQAAHQAAAHVuaXZlcnNhbC9jb21tb25fbWVzc2FnZXMubG5npVjLbttGFN0HyD8MCARoAcdJCiQoClvBSBpbjClSISk7cVEQlDWiBuIj4MNOteqHZBn0E7zyTn/SL+mZIfVK7JB0FgY8ku77nnPvzNHbz1FIrnmaiSQ+1l4dvtQIj6+SqYiDY23snjz/XSNZ7sdTP0xifqzFiUbedp4+OQr9OCj8gOP/p08IOYp4luGYdeRpeyZieqyNul6X9s481/LoaOR1x65rmZ5Bu8zQOl3/anH0ovr5A9I9azii5kfPsE4tr6ufap0TkUY8DpMgIb/89ubN51ev3/zaSoszpIbxvZ7XLxuoMV3bMjzoYoZnsg+u1rlgusvsdpLW2DV0k2kd3RxQw20nPLLZuda5HNurL72zWtGxbTPT9RxD7zNPdzzTclU2DOayvtZxBCfR6i7LeEwycTUnU3xwkoQC5+skDLN89TWeioD4ccbn+LCIyCxJ85k/T3FaFmSxuo1jHtc50reGVDc9mzmurfdc3TK1Dovz7GpehNBfxAGRvkxEnvMD4k94Sqb4o0WepGTu52TqZzhls9Wdsiy/HKWrr3A893O0MPGLmfQ+wxf9JILbnMSIKCc8Df1ikh/Wu3hhGhbtq04dMsehpyjROCq1fmMtEjk5F1OeZJvUbJNxQEJ/ik82Eam0LpIslw0HXcJyCI1veDyVgQvnUwrUkVHo/03mPC3inKf17tr0QjdPAS3LcDxm9tefoDk4AocfZMJhokFx9lXZ1GG21rF9eJ0GRRSJRyjwFMhoGPKMhKtbFLqtHwP9dGDgz5XOGLxALbNczPJ2WkYMneY0kQNOmA2QOc6FZQMbp3xS1VD23sjPsht0PuFCoUBWdL8lUH/wZYoa19ZON3sWgNlzd8z1d42ILK+6d5GkKV/k9RrhPFXAqsCOHKCjPVex1C7Opee6bDF/ofzew/mE++mEi1w1zzWwp+Jfk4KcF6EvtdT5Y9Cx2Rt4XXfD9k6Zm4aC4Ir7YEj8MCtxB9gtCwW8g01k0tc9MMVFvmxQjsqK17U+gCC1jsl0s42MdaZ1rLM2Eh+Zo3Xe0ToRk57rp1QVFdy9Js81cc992aBxkZLLIsBQlh0I4kT1JClhIsvs4Bclnx+2M+aw92MgQqfGj6eEKLlY2gskYPCRzQUMz5IQuityrDWOqdZjfQnb92P90juhusH63/fwdHWXzmTQChvbSXQAjG6g+r4QS7A+ICRnwrNq9pl99uEZ8pMVkorW8bR1bG9+PoyxEi37pqtUHOwAaxvAY/yQ3PEjJza5QNC5GlHf5uKn/HB6zKS2bj2iWDdchGW58HVfYMMMCHjo/ryV4jIGXw6zsu0f4+cPancJEJ3AwYznSzmSdxllx8eHXNyy5mP9uq+WP+1UWfUGHjnl7GPY0QB39nzoi7C52EAa7eogznOONKRBG5u6eQLBfgKezptLmVYleIZxLMcZuitSY1gtYhEpFbZxxBkg8SoKGi+5aBXEOTKwiQIeqAnVXPyCdR3cInCZ4JNMtlGdqKKAujG/Rb9aAg/2B3q2HukYGpupXtu9O/v73jxzddeA/6Z/LYJyG5IbDGqDKXQ1x5oU168w0D0esnVaykG0F91wdQsmQGizChSKShIVEZg+4PPVLXYnxQ9vf8ZaGcz+dre1Wad5g+t7CnSeyHtNRM7XGVfDsyxEeVOoQD3jaS4CABgLdH1ZHEZtLE09avbkqkUnk5Q3WbgrOaBJpsNwnfWyVsJq9UWtEzHW7igCA8HdgM+KJleKSnN5Ze2zEwrt6yaVA7ih/DduKVHwyyQWSN4frZTIlRJMyzbK/jSTXKCef7VWI+PYaCn3oJx/zmsVubS77wIO+iUzm8hVbwZryWYvB66OFn/ozr17Qd25cqM1Z7I1q2s3ftHleeoDeXIGfX/vFhEZJhGORN1bJ6o9Dus9A8aq9qCuS3uDIWCIpdjG75IivapvsV0V6w7rWWMbd88KwWcFlkDQaYgQRPZJ8LCNziG1z0DO6hoJ8vHThZB38yC74eliyYuAt9Gm6o6Klz3XRnL7WhTP/TAHWS/V/V5kbbQ8buLK4F195NF+Xz2eIaehuFpUrTNHQg7UZRizZuc9bS5wN1sWs9Vdgym6NtEbUBPT5H4r9xhRl5312lVrxGZs844mH3nUO4khX2n+++ffOmk13tdEDrIszztUed/A35wy9VB69GLn3fR/UEsDBBQAAgAIALBdXk8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sF1eTwdfAdLcBAAAQxYAACcAAAB1bml2ZXJzYWwvZmxhc2hfcHVibGlzaGluZ19zZXR0aW5ncy54bWzlWM1S20gQvvspprSVG0GQwEIo2RTBdkWLsQlW2IStLWoktaVZj0YqzcgGTvsgOab2ETjl5jfZJ9keyRY2mKwIYYtsDi5bo+6vu7/+mfFYu+cRJyNIJYtF3VhfXTMICC/2mQjqxjun/XzbIFJR4VMeC6gbIjbIbqNmJZnLmQz7oBSKSoIwQu4kqm6ESiU7pjkej1eZTFL9NuaZQny56sWRmaQgQShIzYTTC/xSFwlIY4pQAQA/USymao1ajRCrQDqM/YwDYT56LpgOivI2pzI0zELMpd4wSONM+Psxj1OSBm7d+Gm7/Xq9uTmTKaCaLAKhOZENXNTLaof6PtNeUN5nl0BCYEGI7m5tGGTMfBXWjZdrLzQMipu3YXLwInaqYfZjJEGoKX4EivpU0eKxMKjgXMnZQrHkXwgaMc/BN0QTUDeazlm/YzdbZ92e0+qfvXEOO4UP91ByWu+deyg5ttNp3Ue+KvybD0et447dPThzer2OYx9dayGjC4RY5iJjFjIbZ6kHJWGWCrPIFZRxLNIbNEpQWOacpgE4cZthFgeUSzDIHwkEbzPKmbrAbljDbhgCJHsyAU8d67TVDZVmYFzDFYDoGOayrInNV2VNbG0vhG4W1q/DWuqlRZWiXojFg2u5a5Y5vzQTY7qPqKfYCCsTbgQ5yDjvZ0kSp6qhnc5tzy+WPtwBYw1iscCcfiZuzP2SL4hc8Ls0grmW6w+ZaKPkukEGmGOOTPYSEKRPBbY5U8iuVwLIzJWKqby921PpvZRRThAP5xCQw/4ttr2QpnIhqWVidW95jd+6scIeFb8XfBeLdwq3Y870RDpXleQPJ1deiOkmAyQR3UA7K2Qckz4DQrNBAOHkKsVaoC6I3SqAWjGafJY4GohPJXmbsUviAghfI7swwlGlZXzMDZDcW3KZ6amNww2VVh9gRCoIceVZ0al2t9l6/2zOpA5xQMP0K4wUfi4CYwVocysPs+BPPqcDtIAFEqo5gBUMrCBqFh/Wo9I5uRWfzDwd9tTX+xOIv+28aYa6cMko5lyqySfhswDRaeoC0xWykLspI2Xaqhg9QXUfInIyU8KndArkMqWANLFX4oAMIFUswGxyXjGe00wDFRWciaCMLfcWv6fAo3h5Kmel85+YmhH6DUpkDIzfNHyn5UJdh0p1MxY9fe9qkYhyXQA3qmXaEiSL5tzU7T2cXAlRjV9tLHeNCGT6NAsokowQLqRIm0QbAeRWZm358BhYUYkaOQA3Rz4GhiYGMQ9gFlUlM2vrL15ubP68tf1qZ9X8+8+/nn9RaXpwOOIUXZieHPbvPJlU07pxPvkXpS+cUm7pYtVHuHGDf8vo8pNXBXW767SO9/Yd+8R2PiwByNm7vUNapt69l2/m+ZHmqe7lfT2q8aDmCoaVuFOlog6ACSCTj3n9C/QpinDsoNsBDDLdyFVA7O6bvY5TRRJTaZ+2upUm4bvjycf9gyqiv7ZsTHQVyV/2KnnZsiu52Kvk3VE6+VT+lZk7CVXyhI5YUCgy3J8xRTievBARxVB9FxOjUvN+1bD5PgbGg0//xcR5xIHxaGX0Y0z0x8zP/5j2p/2v+JsRv8hcv3Vov+51mj/AaHmiDBZP5c3YwlWYZS69dNRvIiZYhLRy5kN5U9nY3FizzOWvajVEW7z4bdT+AVBLAwQUAAIACACwXV5PpW5c13MDAACeDAAAIQAAAHVuaXZlcnNhbC9mbGFzaF9za2luX3NldHRpbmdzLnhtbJVX207jMBB95yuq7jtdStmCFCr1KqHtAlq6vDvNtLVw7Mh2yvbvdxw7id0mtEuEhGfOsedyPBaR+qC8swepqOCP3X53dNXpROtcSuB6BWnGiIZOTBQ8JY/dxZ/lstuzEMGEfAOtKd8qYyltHYrAONda8Ou14Br3ueZCpoR1R98WxU/UK5DnWALDupSzIWuoj7nr309mF1HcGYPJcDZ9aCOsRZoRfliKrbiOyfpjK0XOExParfnaaLtDBpJR/nE2IkaVftKQBjHNb+b9ef8ySiZBKTAhPczG/fGPsyxGYmBV9sPB/WB8Iac+6uvGHNH2VFFd0Ib94e1w0EbLyBbCIt8vJjezu3Y8x93DrnwZlyVo+KvPZo7iP4AMN58uZtN5++Yiy7P/0UgmxdYU9IgzNN9ZDhMkweuHhNmD+c4STELmoLOCVIwm2AYhEyvF7+ZrA7fV0v3pD4nI3G0p2KtpwtH0MAqJGYy0zCHqlSvrUzvx+ZJrvEww2hCmEOCbatArZvhKclVuE9pq3G/4pDzxQM5QI94Fy1OY2ng9YGiv8dPppJgrfnyVzQtQwt4ZvQhrY418xrKeID1jjXwz3Xrh7HACP/ZYTqmHCXHN/Lr66AVOcFnWq1yVXnPS0txy5R3tDCUmFQmMClmtaAqma1GvsNmQeicxRZzs6ZZofJd+GVx8KJJRUe/I4ZTWrKtIU82gSW5rkUuFwaD73WXrOtfgsRT7cKixXsJGl+jQWDfFvBa+Fop1qHTn3TcdUhXOrjsaH5PHbkrkB8iVEEx1O46HFxCLbp/lU4YZ1/iYgnziG+FxirPbSFxoUJeChb2El8KJ1mS9SzGmthSqmtrWNncwcsc2tZbnaQxyjoqgUEoytFncjm53DH/1O4VPSEJCi9My9Q6344RWivcMTgJA5HpX3ge7sJ40Z5oy2EM5VTxDkXBbZpFC/Tfla+QVitKzXKRIN4Rqpfi40NFAeMe4mhnWc36+axKrIrNgppTjvR4qwcAv56QRq3+6NTgpBTujv6mE2KygniTX4k0Tqd3J9dolT/Yw5jQtZhA6dCWaJo/lMCEyV5bCWQZ8Yq9DMO9WtVmVYYOnjWIm7ajfRCk8x2N2hfdztJEA/ogtjFfeI/ATDrEgMnmuIMGr0OC2bMwR381iYuOsTzMd9TyTbU7VBvwb/y8Z/QNQSwMEFAACAAgAsF1eT0Vo3STWBAAAzRUAACYAAAB1bml2ZXJzYWwvaHRtbF9wdWJsaXNoaW5nX3NldHRpbmdzLnhtbN1YzVLbSBC+8xRT2sqNIEjCQijbFMGmUDA2wQqbsLVFjaS2NMtoRqUZ2cBpHyTH1D4Cp9z8Jvsk2yPZxn+wIkBS7IEyGk9/3f311z1jVbYvYk56kComRdVaW1m1CAhfBkyEVeuju/dy0yJKUxFQLgVULSEtsl1bqiSZx5mKOqA1blUEYYTaSnTVirROtmy73++vMJWk5lvJM434asWXsZ2koEBoSO2E00v80JcJKGuIUAIA/2Iphma1pSVCKgXSoQwyDoQFGLlgJinK93XMLbvY5VH/PExlJoJdyWVK0tCrWr9s7r1bq6+P9hRIdRaDMJSoGi6aZb1Fg4CZICjvsCsgEbAwwmg33likzwIdVa3Xq68MDG6352Fy8CJ1amB2JXIg9BA/Bk0DqmnxWDjUcKHVaKFYCi4FjZnv4jfE5F+16u5Zp+nUG2etttvonO27h80ihnsYuY1P7j2MXMdtNu6zvyz8/uejxnHTaR2cue1203WObqyQ0SlCKvY0YxVkVmapD2PCKjrKYk9QxlGjMzQq0KhyTtMQXLnHsIpdyhVY5M8Ewg8Z5UxfYjOsYjOcAyQ7KgFfH5uyVS2dZmDdwBWAGBjWcqyJ9bdjTWxsTqVuF95v0loYZYVqTf0IxYNreWgVe3JptI2ZNqK+Zj1UJswk2c0472RJIlNdM0HnvicXxzHcAlPpSjHFnHkmnuTBmC+IPQhaNMb6He0Ji3SxqBypaycgSIcKbGumkU5/bKEyT2mm83beG+7eSRnlBFsW5w6Qw84cvX5EUzVVxXElTTP5td9bUmNTij8KgovFWzfvSc7MBLrQpfYfDq79COtLusgahoF+lklfkg4DQrNuCNHgOsXiUw/EdhlAYxgPvimcBSSginzI2BXxAERgkD3o4WwyewIsBpA8WnKVmSnNqTFaeYATpSHClRdFazqteuPTiwmXJsUujdLvcFLEOQ2MCjDulh/mIRh8S7voAQUS6QmAZUysIGqUH458bWoyl5/KfJP2MNb7E4j/O3mXnBvhkp7kXOnBVxGwENFp6gEzCpmq3ZCRcdnKOD1B8wBicjIywqd0COQxrYHUsVdkSLqQahZiNTkvmc9pZoAKBWciHOeWR4ufQ+CeXFzKkXR+iKsRoY8gkT4wPuv4Vs+FuUmVmmYsevrealGIciOAGbUMW4Jk8USYpr3PB9dClOPXOMtDIwKZPs1CiiQjhAcp0qbQRwi5l1FbPjwHVijRIIfg5cjHwNBFV/IQRlmVcrO69ur1m/VfNzbfbq3Y//z198s7jYY3hSNOMYThVWH31qtIOauZC8l/GN1xLZmzRdXHeFJDMOd08VWrhLnTchvHO7uuc+K4nxcA5OzNn5AV2xzXi0/v/A4zc3h7P+/07pjhjHcxTzDU3lYZDR0AE0AGX3LFC4wpjnHQYNghdDPTumVAnNb+TtMtsxOL55w2WqVm38fjwZfdgzJbf2s4WNoyO9/vlIqy4ZQKsV0quqN08HX8a2Xi7lMqEtpjYWHI8ETGEuFA8iNEFOf6WcyIUu36XePleYyIhRd8dueMKKbKE46IJxPOM57aP68k/2OmF4pfLTohSQdiZox+0FH5aKRPs9ZpHDrv2s36k9LHyvH3LDT7uPQVT+NXW1Pvsir2wreGS7g+/Qq2tvQvUEsDBBQAAgAIALBdXk/JUsvntQEAAGsGAAAfAAAAdW5pdmVyc2FsL2h0bWxfc2tpbl9zZXR0aW5ncy5qc42Uz2+CMBTH7/srDLsuZqIbupuKJks8LNluyw4Fn0gsfU1b2Zzxfx9FpwUem/RCv3z4vh/Qt7/pFJcXe52nzr68L/cv1X2pgdWM2sJdVectemZ1T/N0CW9pBjwV4NWQ/PfVs3y4EJSxJ0rTaPdqbbXj56F9smJcu7gkLBShaULLCe2T0L6owN+Vyk5VHSty2hxtjUHRjVEYEKYrUGWsZLzbeXm5BdZgzEH9g65YDBXTB384CVvJi+NgEoTTkcvFmEkmdgtMsBuxeJMo3IrlKX7fLpde7ySo4oNv2sLyVJtnA1k98Kw382d+OykVaA2nuKNw7I8fSZizCLhbUDAYDsZ/oBXjZkNrdJ7q1PzSgR/0g4FLS5ZAo0vD+aQXPlQxUXg1utkIfuQMfJm2YiRnO1ANq+k8nM6qVii38ooPKBUmtiNNNLCLRDmyZSqSIxeO7CI5m6y1bfs3yonRjVAtz3/FvV0u02hG5Zhh7ZitiVObtQ2XKyaDIQ+3rkVdUHOBU6KgRCQCSwrMyWxMfdTY/XtRN1MbUG+IvJieHY8Zw+J1VgyUIv0PdzCQmcZX15SfxWNaN4cfUEsDBBQAAgAIALBdXk+UE7MiaQAAAG4AAAAcAAAAdW5pdmVyc2FsL2xvY2FsX3NldHRpbmdzLnhtbA3MMQ6DMAxA0Z1TWN4p7daBwMZWltIDWMRFkRwbkYDg9mT7w9Nv+zMKHLylYOrw9XgisM7mgy4Of9NQvxFSJvUkpuxQDaHvqlZsJvlyzgUmWIUu3iaOJTKPFIscdhGo4VNe/8Aem666AVBLAwQUAAIACACwXV5PbEo48zogAADORAAAFwAAAHVuaXZlcnNhbC91bml2ZXJzYWwucG5n7Xx9WJLn37e1Wm5uUzPT5lvhWk1T52ppZLKVZq3UX9kyFaV8yTY1AsV3oPpliRZkNd0yZZtbViqkpogIVIpolNRcIKFgvmR2oYjEi7w+aFvTtvt5nvs47uN5uQ//kMvrvM7z+/1837/nycGF+1dI0PvvfviumZnZ+zt3BOw1M1tENTNb+ML8bdOIQHaaZLosSN0btNWM1OU4arpZlPhl8JdmZrUEC92hxab7d47tiEg1M1uaNv23QHTYJdPMLCBuZ8CX+zJjxvpOEG5pv+7JMGas/GjfifNH3Ba+H7x4fxLO/nKz+cWeb/P2nAoILrrm0N3xxXsBbyM8kl1jS7/3Zewb92iM44C8P++5Td/IP3jWO8QmJXW5MQaDyU3vGi+XMzLSR+Q7XMYk99dz749LUkU/SP3rpVWkxmGyQQOJ0d/ZBWNoMoj63xqMI2LjChNIsyt5j6t/hgWyn5SsKQLqicaql/emh4/hf06sGQYj6ToW+ar7QtPI7U2FJJQTlaFxMYQ1Tw+Y+S16RImxlR6677nIdHf8zEoNr8rfMOp11W5m/jYrNPC1YFoTZhPn86EzKzJBdtNXy/KO6fHb/16DXDD9uB/3x+OMAijR8LLSNNjvEE9eFTqlrjRKXhD8VawqLl1nFw7T/FZy3MKufuXhrfdPJx/ubS9zDU/3Ny0tAUhkW8jkdQhNc5dYGHXbp0BgtR5U6mRbZGGCVkxj7Ndd5GK90QgLq9jt8fUVoGnGD5F8foGgMPJ49MbNbjPIPEB2n3r8uWp5kcX3xQ/wBdNYvyjsWLybczgocMgk24+mz6sJfxIxfXbXCfZYm7zD7Ig19fg3Asm1GXFv5UNv30pO3xfgabqJDPA8GPmaDReEpCsbIGmKYLHOIxyOBrgxWINOzoVhnQfq0H0oQaSPIxlW5sIApBiuIkEmy4yoJvYpMYJgPPCWeO1rucLByDx1bs1ma6q/5hFhiyC9h+Kyv+MeiJ/Kpcs1uokUscGJD6DFKqamM4utOAG/9Kc8HPcV1P0BTwiNl/OhcIw8NJrocsfN39BTitEBnhBbanqSlr3j7SvFs+eD/Gse2n75LbPahhpbuirE2AFgX2aX2cFyZZ3DIDu/6NeCt1wocu+CBUUFXiqwQrkh++JhKroULVZkAc9rGvS2j052LA4Nf60MctoQOAbjhmQJPxx8WYdfKOSfa7IdYUUtj4tyz2ZpkpyKLMpJr/XYtQo5hl2Lccr6LpCkbyntgj11l18PRb/I/tu0PAV7YPBIDbpPovEpYy6MSHbtiuJlIxxqY67YEaUUYgTfhtp/9LXpNpV02GIJSZB3k2pKo41X5XyXHyAkCn5ZlLEwDupMZI+xNhbb3iluQBdZjH/82gKpOOghJ1wD2QHP53YRdjSSHPYkwbyqjy+n0EH8RzJD9Vgh9JjPa834mfwIWvzPTvF/yPf++7IpHu1Q/LbLKxo95OpCzX6aZ0fynzhhaUYIkHTXwtn+5WNa2msiV135ci4ES3/AxRrk4TD9i/ATQSDlaA8lzoWr1P+VELqL3PHqjpiVbxG2SQYFDOZs5ONbp//rX4eD3o6ewXlldZFFk8UMlvqPkAsyVk2Ldaw4wLPfc4Zr14WOxSWDFjD13cebRTJ8FZ8+jgptkZ2Dt2Rzc0QXScQZ0X13lVhRB/Jy0/2hF7i5z9aHi6fKxFmKGrGm5jq/5dnnowr8K2q/bQokEbVUorbZrg8is4Eg0EM7G8dT6BN3LSgY2QeEryVBtS5tGFutgAEL1BVUUHn+FJiX6ytQXauRgWcL7ARMvZCJVnSGYiY7hTfqUFJQo7XXi3pO/97q47lhbU9cD0gKBeDCacvdjgCbQsTrbii9ZsL+xkCeWiY1Z2WZosklqLItC3Hq3ruJiCzlQn8eAch7sdjfL0CspYtz9PtZYUHb27mGFPyzpa/EG1lKBW1gWcgkgZmLbgxGfeAao7/P1d2/yHU9zwJb3xioawq54iKEYg9u9izkumbXADV2ytqaBlHze86F6hXMB1xlCs/mNSme8FfQVifC1QKzdL/mj/BfRdS6DTz2PpnX80wWmLPo5gFstLMwgmLnMihv8PRbPmNVgogaQLJ69An+WoHdE614sOB2A/Nzb/xvBSjeHliEvQWwtkbBY1l59fObgee16tyymAXvOV9UqBp5/hdxRxwBSdCOw3+ZIMFpT0PMebbFS4Wy1WrBupP7ruBRA3lTzcl2d15kLuoxbIXE3Gc3uuaysrVC+6feOPQqjBKuyYmqDa22apQmrXjlL2n4Ive2wjFU22Pv2Jq1tpVxZaWiGFt4sJ/zgkamEwJyw8KZZls7MIKB/OyuLMxvR0TkK5Qcwp8wAkiZRXTmr58u5BXssf5J2dHgGSVzI1FcFA2FctVYu/XBHKvClDF4aC8/j/2xssic6X64DOmWNlN4r/yamg+1Llfa9SD2dWZz9rU8xB+w9Woe1OVHsTNta91IdkIcCnSWNQx4nNNma8UOkUHprGygWauZsGcJkYMjaJw+dixci8kMe/6nia2oWxdV5ocJhEtcD9QcQ7Ukb0Lpw3iN0uwtmcn7X0YXuYeQe1r+MuLxcNG70T6LSSv/IWJ68155n2kWzerVCpDdMbsZSybu/Kcw/NWUCO5aeEHh63MQ7/kl/1Pw7/KipynuWGImNEcs+xE49GalLFksfp2KPnOimv33SayTG0B8O8ZEXpUlc4IWLp0qkdI032UYNI+9dJObjy9ZqxT3EOKweD1YKF7/GsHuIJKptI++SIEbh6sojDHiW4QdEn4tNlGr3zMrPQJ0puLEy8WfTUywDGVjqqBZ6z2DEHcGbbUZjWKX2Yqts2u/PVg0e6pJ2Oj42WS5bkh9qwtmCwGqbJKr5z76zNSUTnL89nK3qKCaN5+C7GwCSJw3iO+2onoGzQYBQnp/OdTsKMBgL/2lPNaiIgA5T2ye2P+7xJ7uBfG5dD0Mqn+xWfxdTPpLgCnz6pZXtunztRejlRsS3qA67kDFjDox0xWjEPX9mtZHTH3bGrJBHRqjAyMwuS2h+wqE3C7mzt725gf6tI+LJbowvCpR3C6r02IeRL+B+pQ2gGS+AauZtCMZBiDG3t6NvN5l6eM5+8IWNUp0pZJDVeAbSZb7KKgWiJaf3bJ76KuuJaasjMRBdzeFDmkeqIxVACED97lPjUNQZk3/skrXL+gTNBf00tMDdWq/asAoYhp/fwzDKqr4wrNAdYqHADUwWABFTGHoWAUZ8jJe70sPIqGwxRLzOomhWhgpLOTys2QIY0zuc6Nm4uJYorjikzcxd4mHwO2Xw45GZkAgIWSua0CgDufaPiC3IrKzEWCekFLf+wysHc0/YH0N1MuaYnfY1nrcffxkfzpNqyxGO2hHrYB21EBa8vqjrv6WCNh4arww5U3TlScMFaiXubRi2rqfbL8SE4TLMw9BlCmmlgLsZra8NYVUT8R3LAuKHQNIa22DUpzgidGNnHEuQ4QBtzUDSfhrqO6E7jq9Ye1fSb3wnZH0j/iIMlT8fsexWyI3e6CtWZtNe2GCqth4B9V38+d91RTR6SYhPxpw4sKEvuUf1B6FmujCN1dT4CEcpbZiVu34+ErOUOSAzjzE+vhAWnVpDYU2aiJkDmUzAVtOpNdmN8laGiTJgd19yAiOy4qEh/rde4PA7u0k32/dRJ5N5HpH/oMuCMlGlrj4R3WTwYd9LLdUjHwBrtX7YiFOqk28CD6BExtBZCcAHTd6YtIvfZ2OVaa01eHXWmj5K+DfnXXl8hIAXeUqoZQwq/B9/xAHRSz63Rld1/Mnh0pXcw+tuKugGyGSra0uJdmMkFGq7lWGD3oijZnx4dW0o+6OcPgmEdGX7lmY30ByIbLBtX2+Tk+TxQYM/Zs3PSFkaOBQ5xti5UNLXN/AsRIZjU9mQu79VUZjT3agNr1pHhB/uGOe2Dyx/6+JmRLXgCxb72AYeYkYkc0JDlODLBQZOKMWcf1PC/WbZ/P7AQ+V6mssf/HCnzjjpZTO5psARtLVA7vwz04GrVUCPcz6WQBMe3Nbw8R6Ij17PJpZxPjX287lPcQ4ZpdStft1Mg01bU1L/utaaL+qDsV4BrM0yDOnl7r7r2FOh2KS4yXfsUXVmzo62JUwV28szzk6s6PNVb5kruJrOfOL/y8tvrt6ZoMie1Hhoj+QHfHME4AYdfLRqZE5JDPOQa2zRbpnxObssSTs8yeEFkMQ2V9xPfRXYBykqQZO9WxvFNXfGg9LjzgMYzaP+6DllF9GiHNw9K5B6qcPRjv3BCPAW8Mbx5daS4QM/WaSSCtSRbN/GinPGVGwk/sSr9tQb1Q0B5AcZjzN0dT6PGdEyzb+tJY3RWJqt4wmrBrgR4k19XzQ8Rq5K56ut8OOanTm37ifZU0l6W92WSJOHVh0TT+pzo1mNFJ608SuB2tQPKWK/LmnmLC9UEvnEbpzhsAiotBxSvlV5yxlbPVBBj68jh8q6LAJQgYeBMcsr32uZRgf84W4/GWV4fsKVi4LKmCNHGLdMA9e1VX4xXKhyEtItqncBl1OJI+ROXUdtqpUGLxP6kvniUPJZDhkbwoBKtPjVjY2ftf3jNoxm9caJMt6p3UySBRfIgUtCtxXYL9M9m3gddtfeNnAkUpfJ4AkL8mPZVfcjXVwD2DpcT23PIVx+9qumv9LkEA7sAbEl+nQen1ar/LdbzgFUCDnUnQ6frahj4k7bGUfg353vnbUlWT35ZHAX8y/QID9Pd0DErzXWoTl2BeaOpxbZOyLugrUhvBTtQrlXRO9lxgtp1laG5NLjO3rY4xvmq2eu2hQuGOe7YIjELcXngMa94WBEwJCyxMWGMgnrz7ZLVtblenej/mIH7wKyIzSJvhEFLnhVwr54tCgfrABXjStc3Fq8ex+gradZNsEcgu8HWHqrP4VoS6Quy6t4caVKYpbfenGYPIBeF6N7wCQeWpfvhBW68Y7l1JTUQPyY+kjgPZR2wo8xVbYBQpPTu0706BXoA4XuR/NwVokQBtd8paX1JAhjRSsV1fwnF7+QypoWWDvpsggcAI2CMgsMw/OeY472AhjLPnJPBrQ9YRccSmRAtKgRJb119rGwZeYS19fEZEz/Ba6O1KYBhGPUTOYHheVpB8siq4dN6DiKVmeczqwqVa5n//cDUjP3J1MbMmcXUxh9JwdjGf6//7iU7gOxTMfU78fBNHUvqyjMBSJ5IQSBGaOFxA7FHFwjYys1VFHRFmK6UP+ztERItbQmQDit154wxq+scB0TDI8Y2o6bGO0T1ya8QcREbmYs1BETMDNm3ftR1xn5wUVDip++UA8+dE+VpZ14/5bGoYUq3gsxMpKSBCsjGXH9ESyRsSKDObIzkWF3Vv5WXPdSUSyL0oy5gaSBkdvBpHUwmgpWqotnw4mjq/lbD1kFhe5exa60gfi8l2pAST5HNiJTlQlxxcye34TfKiASW7wh2wnqbe9BOq2IFnszMKB5rPyi29sxlyy9AT/LOGhXIYJQIVctrHN18uwQ+9MBZ1loQbrrIy7KlxpXbvm+JANNbNlvozML561uDhxhckppr8o+YWwueSTv4Ztqcc5RfNfQc2zmWczz2aezTybeTbzbObZzLOZZzPPZp7NPJt5NvNs5tnMs5ln859hc6/MdfqRxH9Ki73CON2yU3ly+cGS6fGZJWkJXkcWvD5J9wsTWMz6eQJ33x+TZ7DeXv8d/cfFr4/ZJ3b/B0sz8FAXTZsdCTNZhkUqLA1cLlRPJxr+XQU3rjFKBYXaFSqf8YxeowRYaNavo2tbsdkKAnaUQCIK6RoP7Pf+qsHvVBmYyW4+YY/6B1XL9/7FFFuuWPzSHauLzxGMyZJr2CDnEi2DcS/m4cLpc0dq2FC2MSiGYVji7pBmGdhrVIPryJZmx+UKpWWuJxrDnipc+cOWq9/lX7bUK9hxdoRQvxDBYMZXf6kiXMdb55BsGZzrJOAvMbs9tXSzc6PW8ZECotcldqcgYgYQ95yZYXV2t8ymjz3Hl1GdOTaFf3J5WeWiydW04M+4ikTFWxor44VP/RII4k9eK6QAKvg059qryUM1BZZitKju+5Qz8ktbMJXxr5V4e72P3uVArwpScgxi5vxBEHJLrgwepuwpv/APUxW3jG8V9ihTDKnvqN7qP2RNdfYvAhCcWSADPPt/yF5uPMH6n80hfSnVlolpmiXGCUU40xDFLI0pn3qKfRnH5wu52qkM3TNFeoz+skuLMszIhhibOT/I8RnYiU4V2H+cwILop2A5k/YtsmA4Q+Pj8sDI/z4M6Et3CBJwA6EqYssU0V8gMqRaA+0oXoIMNcanj2UjHBCQQYx0JDT7cpCHB8JBkCLttTx+JnAoWx1AYnvk6EI6/7CqNfV0wDo12VgqZWq8jFVShvenjoHvFQKOXEKm9U/uJ7clA6WMqajxZV1N9MyWgRwn8YiaEWRWIHd9u4b9WYAZ5y73uuIo7VxFKcZzoLn2XAP9wJqjrp6FWqcF67oI5DVHVZn6b+k9+5MhjQ6AhF96aYwQui1dSJOAZ13MLHEdCh+RjsSFFXbD0VJOaAhkEYg/WDzHHttA9m3ssKBHjizr9ZRNXwGewiHlgHfhtXqiCpYrzPDbdPkbbLJyYpn3kcAfw4CyZsmlGUw5krOo2L4mJoKpQg0CkZCL1uyBkcpIL/92sKwBB02tE4oS+NRvRlvOdx516F9lTTW0wzDDkGhj6QTaqE0kQdov1GTg/662vtU7an68EN1YWJGibLpzdt2zarZXjuNgfrPansAqiKvkbUYJPvHRQx3JNDFX3QRrxKZY3wUd/BooA8P3NkKc6aPhsOZsg4qRq6iF6O7RW0Nmq0Xwmz4YPa2ZzrShAmwcb2llParrUZJR4BK9uRxjHkAK76pXZ3FnuVnMow4U9GiO4JQEKD2fd263Y3S96MOMrxxrUv2e5K+IuC+oeCRD3F/4eMZcfdeJhdrtpOFGIGEk+J6Svbr8mtGwC6Z/EmP04XhhJjD1a2hj0ell94JVq4sluvN9Sk9aF4IqVR0s6dt4e9tnK6gDKZgknGvFwLVryfQKdd62RSdLq/vTdLpMfQZGXRjaVdidpFehJbv46yEtBjvjEEDKKUnxlO2qaKBbEbH8UmN/57Bg4+DkuNflo5NfBZEUKCfmGRmaICeI5YqeNpUHyaZyPVvBV401ifYkyz2F71ditofgiDLUsoPrai3jAVT8rOgH8W+uS45XUnB9H+Fvb9r+zrN470TCdjZbFhFACoPYEbYgWRdflBh0Ru0TZywKDS6/70Q8yL5Y17SuS0y85pJAoXNIqRebypq8auNLxGmYjqM5JdEjTW0Xfxu0maTdm3aMHwqg3qGq1Qu3N8Z8fPfu9YTAMw2Orm3NBudPeUwv9rC9mIcsTTmtzpi8mpCS4aHd6Ppz21JmGlghlaCvbBsqWM1IBFrUH/KR7+Ul4Yg/qJ37blUr+HHURphH7QNasqqpd/XD0+oIccl4amGFRLZ5dc6XFjdnitaHxXnnKhRLOus5xb4/rzG83Z0i6urQB+wGO6/OKGV2NmxuEKVQavdB7FT6UignhZ/zK4hvWHQUO5l1q/xH0urys4mhv5mc3InP3Ok31YuVU2GN/jCX9aacUAdUJ9Af5q8e3zbC2j7jbPuGnhDs8diwOtTRpV8eysMl6LW2wmigZrWnmIx1Q7LuE2BDbWCgxB8hioR7UASHe7kNbcMAgzRGVvDqGqn4Y7QkP2pNOBhZQ4Zje1X29mIVylDwk4yezx3MuVWs0EN5KF4clcHWgpNw2ptdhVi+isOb4iBoj7kdKRJuhZIoeGdW2Sjo+FyysSiJhZPU3VwYnpwoGHw7FaSplqa0laN+Cbtid+ebwHYFc2n7aP4emb0ptprXhemhbcM5l6IgrghwF+xLj3GxIYM+wGjPepzNcbemKtd8//hiQ2mxfmeOycgUck7at5tIFOz9+GkXsOGAT6YYRWmYqvIZN7emDogLGtKwWVa8Im/22lvFW/adQmkjhp4YnTi8KE5K4wpjcfte9LmkiD0JHhmbmsc8Y0Y7UO+FH0KT9+ughEHv/DExEdVXIamF8pC5unFanwTBPKfOyidjPQRoOnmunZcX/fzuXuvN+9M6Ao5sAttCmpiZjiBdm8rXf/zOmoV7lXqCXOX689FIcrPkmoZqbn2Np9x/xALBjNMCdfrET/1hh4Dfs3clZ4iVt5KxUObXZ8VflWd/hvG771/+C+tivYTywGRzPCAN8QAmJXEfzwS4bVNx5l5nWFKTNMqiTvh25o7moiTCO7WOca3RLOYW9+WOFQ8j8ZSiPNy6g9VyJUxXPbxRCFUBjUzfAmwGD/VxBfvRJt3TKQWKNPIBILdtGIi7whzga3KNUzjpozpjadmWYk4kniBGU0r1Z3t5mNJaR2k3enbhBtmZmhztYGQd5DItKtSXj3zxqVbSmCFAFYdxmv2033dOh+IaGwTAOOEeT3l/4nyaKx+8d00xjRHsner2WfWwvSVob1vdkusNZYNLZQlEbRL1wUZ+XVDR/cj9z3EJbpnx4x9SRcaiKQiegaldfgjJKleLxirj6Ap5nfO/UVOITmeORMsoHlSpPIVbPNnEIlrmh/Co+86tc6q8KUk27AttH5zM3Ntc/pB9ocZupnBEzFam8B7+IG3ndCDt9EHWuKJicb7HSlZk3zI4NY+aDzU4/ru9Ocb207rM2mJhcqoHQsAYf8SoZso22Pp9lnEOGoY9k0LBfDBglwTkUBihSTj2huJMR55CaW9bWaJHRBISlGgYRyajcdJVv9o0KSus4iKCqlAJhKd/0+UNV2rxAbiHYHjVDK7h3+s8uf6HX1W6c77IlTknc7ptRJLGBc4XcP3eiJdf3Rc09G5INSWnDyPOP2ntMKgu4H+KN8X3M/C718GxKR4yi1/0wD3Qg1OpmbQBDdgUyngrmLhbcaCaeFGvtTPlkbKMW5BiNmfGzZv7wiCulAaMf+x1zPZx0Jy6eXTUx1+Nq/LRk+F0zVMfQxsfJx+ok4Bv+5g0rBhKMcLOhUSEdoXQv5gxfOKmBke+EPIK+3VJaL7qoa3LoHxQs4qWcvxMPAg5dmJlMW37ySYDeGD090deSWWDXnAeE6aNciQcijdqL+ZYUTkbw1tww1et7Hh1R9eMt0aCg5r7hhxB4Qcgb8noQmMfNCirhqNiq0neLzIFkUr2ht5Emo/JW9sN9mz+Cki3IFtVNKcTyTM/YF2PGXof3qy5zcQYXtgQdXSyvFyca3ycZGRj0+j4nsUNydhe45I7EtzTo9jYjBeLt8+U9R/0nQfXaRMAucL74kxNTZGI6zMvNBsf9SfrZ+xxnUIaM+LbkG4LncZka6P2H+uBuy4MPODtVqzfWP+pSYC7vAKrDMEzQ/otdRMPRmkw5SHnr3gb4/pQokupOKjWGq0t2i3b0luiz2lmXxus40WIxRLq/Uj8nhcM4QPMdjc22QtztU4x7j7HLiHqh0z9YJXRsASGdaoL8cBODXvByDamrrIuZQHWVejSqnkftc4nj5T5WSPkG4jiF88Z1ypts3kYtmD0qvxV20JpOENCd/IezBRMnXZ3TnXBtVThjpuxrcEc50+V2HreUqLUmCRiPNCLGU0QQVEUpe9w/sOGoJsNbel8cJJAqnLeetW1gxpAQrXtX8eGfV8jhef2cpnws5G8Oiy5FU3J6eZ2BMfq9SOrlCeS6fg5KRT89H2IoTscPiUgap9suVYCU+fBmrI5USKk4jty7mLnX0uMOs4oA2knMNgP7FQY2raU57MuUhOMNUnrHttIZ9JOCG7NGdlH62nrXvc90W2qZ03xQMJ08tm9nbTFqg1ZuuOYi/VlUOw6BE2QnYHgp4wD/ucoK0UsE/BdyyCDphKvxxFZswv5sO05KPkXCSDcomLYkcSnM/nD78MzWx+zIQbZBqvbcefHvDKKxgicYCZKVGJ+SBawhWZ4pePKV1EsBJ++0xAPHH4FwzNmxd86ZJ98yFoX7L+BprZVDwDKIe1PXUlTZeKpsioKfSzlG8fj7JVC2DhI6JIhK2X1UJTim+ylRDZ8FVwb9XxG9PLTM5ejg1dv2+5qxPzRmE/goIQopbrswuuNaV8/Uy81nKniog2hTOUFGbxYQge04rT84eESGCO7D4gpaV+Q+V6dftgTr33YfWFGi93n/7yYKivItO/6O3z1ONN4mZxQxYyuGzs1OPkWZOKtP1EPSHVDld36I3t7TYG0+T/caTnkQ89zlCU0NZuZpjXe0DMGNpoyB9XFzLLwHwVZmUMbkDHtP2AzOcNjBX7pAgPSTmrs4IQqnv/ak/6/4NXylI0F61vlcAxf7H+noJu92jChixJNFm/44PY2VQnMUJWGpVZlYNWhZOLzce3QqZ7DyZtpD85qF0wcy4dawnS0S/+wkQXx3zewaIYHjwktT4Nhu8IpsAEwoi+51Mysl/B3GZCVHYoN4r3ydSx+ERodBFG3GjmPczByPYwTrlj6KnrNjmFlPECS5WTJRhu2D4m1o5AdFFYWjv2JKQNM9XKwRYxri829Xf/Y5C/HrpyKaBqD3GQqsEaDQvxM8x0sh8//bD9DN1zCzKWHVDvwOxsXm31B6Jfd1NerGJf8SZV+xXwXQh964TM2RJ8YjjUE/mSh3u7tMPNehmmMt4xfTNYf40PuOj5yM/jzQw1wOFXTtgYrTYoA4CWWzIkigLK2HbzQzux2t/zPA4UcRZThU/Rud8JTBTsug88PpxH0BmK0ftTulGc/nLU7X3D+wVlhU9jQu6GA5UcQizLIXZ2cqWFUuWAGQ6FolRj74I/qYmZ2v+DhcD7pzGr85NTDNYzz/uUU2XkY1i+9jB9uFtr66vzG7IrD9KmO2fElodNHRWb9d2Z+zGqWOTFzDGTm3BKO1nXDdnuZvX43hqH/V6/KWe/GwCr4Rm+61czsk8+jyM0aLicRYgwffXfmDRxdPyexkE7U2KmLJcwLJPPpsZG12bzI8gDSAYPOy9j6mKmVlPzmvmDm5Rz5GFsnk3aqqowuTyiklZ4h78RPr9gZGBJA2nrw5P8AUEsDBBQAAgAIALBdXk+Xnts7SwAAAGoAAAAbAAAAdW5pdmVyc2FsL3VuaXZlcnNhbC5wbmcueG1ss7GvyM1RKEstKs7Mz7NVMtQzULK34+WyKShKLctMLVeoAIoBBSFASaESyDVCcMszU0oybJUsDcwRYhmpmekZJbZKZhYGcEF9oJEAUEsBAgAAFAACAAgAcDgWTzZhWAJHAwAA4QkAABQAAAAAAAAAAQAAAAAAAAAAAHVuaXZlcnNhbC9wbGF5ZXIueG1sUEsBAgAAFAACAAgAsF1eT3HJB6JgBgAAfRUAAB0AAAAAAAAAAQAAAAAAeQMAAHVuaXZlcnNhbC9jb21tb25fbWVzc2FnZXMubG5nUEsBAgAAFAACAAgAsF1eTxUeYBujAAAAfwEAAC4AAAAAAAAAAQAAAAAAFAoAAHVuaXZlcnNhbC9wbGF5YmFja19hbmRfbmF2aWdhdGlvbl9zZXR0aW5ncy54bWxQSwECAAAUAAIACACwXV5PB18B0twEAABDFgAAJwAAAAAAAAABAAAAAAADCwAAdW5pdmVyc2FsL2ZsYXNoX3B1Ymxpc2hpbmdfc2V0dGluZ3MueG1sUEsBAgAAFAACAAgAsF1eT6VuXNdzAwAAngwAACEAAAAAAAAAAQAAAAAAJBAAAHVuaXZlcnNhbC9mbGFzaF9za2luX3NldHRpbmdzLnhtbFBLAQIAABQAAgAIALBdXk9FaN0k1gQAAM0VAAAmAAAAAAAAAAEAAAAAANYTAAB1bml2ZXJzYWwvaHRtbF9wdWJsaXNoaW5nX3NldHRpbmdzLnhtbFBLAQIAABQAAgAIALBdXk/JUsvntQEAAGsGAAAfAAAAAAAAAAEAAAAAAPAYAAB1bml2ZXJzYWwvaHRtbF9za2luX3NldHRpbmdzLmpzUEsBAgAAFAACAAgAsF1eT5QTsyJpAAAAbgAAABwAAAAAAAAAAQAAAAAA4hoAAHVuaXZlcnNhbC9sb2NhbF9zZXR0aW5ncy54bWxQSwECAAAUAAIACACwXV5PbEo48zogAADORAAAFwAAAAAAAAAAAAAAAACFGwAAdW5pdmVyc2FsL3VuaXZlcnNhbC5wbmdQSwECAAAUAAIACACwXV5Pl57bO0sAAABqAAAAGwAAAAAAAAABAAAAAAD0OwAAdW5pdmVyc2FsL3VuaXZlcnNhbC5wbmcueG1sUEsFBgAAAAAKAAoABgMAAHg8AAAAAA=="/>
  <p:tag name="ISPRING_ULTRA_SCORM_COURCE_TITLE" val="ENERGIE_Modul_4_Mobilität_SekII"/>
  <p:tag name="ISPRING_PRESENTATION_TITLE" val="ENERGIE_Modul_4_Mobilität_SekII"/>
  <p:tag name="ISPRING_RESOURCE_FOLDER" val="E:\Anton\01 kik\Lerneinheiten\Energie\Modul En4 MOBILITÄT\präsis\Modul_4_ENERGIE_MOBILITAET_SekII\"/>
  <p:tag name="ISPRING_PRESENTATION_PATH" val="E:\Anton\01 kik\Lerneinheiten\Energie\Modul En4 MOBILITÄT\präsis\Modul_4_ENERGIE_MOBILITAET_SekII.pptx"/>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Segment">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987</Words>
  <Application>Microsoft Office PowerPoint</Application>
  <PresentationFormat>Breitbild</PresentationFormat>
  <Paragraphs>74</Paragraphs>
  <Slides>14</Slides>
  <Notes>14</Notes>
  <HiddenSlides>0</HiddenSlides>
  <MMClips>1</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14</vt:i4>
      </vt:variant>
    </vt:vector>
  </HeadingPairs>
  <TitlesOfParts>
    <vt:vector size="18" baseType="lpstr">
      <vt:lpstr>Calibri</vt:lpstr>
      <vt:lpstr>Century Gothic</vt:lpstr>
      <vt:lpstr>Wingdings 3</vt:lpstr>
      <vt:lpstr>Segment</vt:lpstr>
      <vt:lpstr>Energie und Mobilität</vt:lpstr>
      <vt:lpstr>Einstiegsdiskussion in vier Gruppen</vt:lpstr>
      <vt:lpstr>1. „Der Weg ist das Ziel“</vt:lpstr>
      <vt:lpstr>2. „Warum in die Ferne …“  </vt:lpstr>
      <vt:lpstr>3. „Reisen bringen Prestige…“  </vt:lpstr>
      <vt:lpstr>4. „Das budget entscheidet…“  </vt:lpstr>
      <vt:lpstr>Komplexe mobilität – mach dir ein bild</vt:lpstr>
      <vt:lpstr>Emissionswerte</vt:lpstr>
      <vt:lpstr>Emissionsanteile – je nach TÄtigkeit</vt:lpstr>
      <vt:lpstr>… und morgen?</vt:lpstr>
      <vt:lpstr>Es sind nicht die Kühe …</vt:lpstr>
      <vt:lpstr>Eigene co2-emissionen im Vergleich</vt:lpstr>
      <vt:lpstr>Gute fahrt</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ENERGIE_Modul_4_Mobilität_SekII</dc:title>
  <dc:creator>Anton Wagner</dc:creator>
  <cp:lastModifiedBy>Anton Wagner</cp:lastModifiedBy>
  <cp:revision>27</cp:revision>
  <dcterms:created xsi:type="dcterms:W3CDTF">2019-10-30T05:27:41Z</dcterms:created>
  <dcterms:modified xsi:type="dcterms:W3CDTF">2019-12-02T13:07:20Z</dcterms:modified>
</cp:coreProperties>
</file>