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4" r:id="rId5"/>
    <p:sldId id="259" r:id="rId6"/>
    <p:sldId id="266" r:id="rId7"/>
    <p:sldId id="26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2"/>
      </p:cViewPr>
      <p:guideLst>
        <p:guide orient="horz" pos="6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FCAD1-FEBA-4127-9596-4B50C522B827}" type="datetimeFigureOut">
              <a:rPr lang="de-CH" smtClean="0"/>
              <a:t>01.05.2023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18659-F2A4-4BB1-9D1F-5C3CD847B6E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94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134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586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133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18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829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7478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18659-F2A4-4BB1-9D1F-5C3CD847B6E9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956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hyperlink" Target="https://cdn.jwplayer.com/previews/LmCVa01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44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32B9F0-A025-4767-9A1B-E6F72DDD1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>
            <a:normAutofit/>
          </a:bodyPr>
          <a:lstStyle/>
          <a:p>
            <a:r>
              <a:rPr lang="de-CH" b="1" dirty="0"/>
              <a:t>Energie und KONSUM</a:t>
            </a:r>
          </a:p>
        </p:txBody>
      </p:sp>
      <p:grpSp>
        <p:nvGrpSpPr>
          <p:cNvPr id="63" name="Group 46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Snip Diagonal Corner Rectangle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20ABEF-88AA-4CF7-94BE-7D09598088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730" r="1" b="1"/>
          <a:stretch/>
        </p:blipFill>
        <p:spPr>
          <a:xfrm>
            <a:off x="834934" y="854087"/>
            <a:ext cx="9290304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28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6F85EE-C447-41EF-8BAE-A865C27F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-28307"/>
            <a:ext cx="3518748" cy="1142462"/>
          </a:xfrm>
        </p:spPr>
        <p:txBody>
          <a:bodyPr anchor="b">
            <a:normAutofit/>
          </a:bodyPr>
          <a:lstStyle/>
          <a:p>
            <a:r>
              <a:rPr lang="de-CH" sz="2800" b="1" dirty="0"/>
              <a:t>KONSUM</a:t>
            </a:r>
          </a:p>
        </p:txBody>
      </p:sp>
      <p:sp>
        <p:nvSpPr>
          <p:cNvPr id="56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E87B39-6F85-407B-9E77-CADAC7C68E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8062" y="922134"/>
            <a:ext cx="6245352" cy="4684014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DC9F8-F9BD-4AFA-9CD8-562AE9F5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288869"/>
            <a:ext cx="4396531" cy="50804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1600" b="1" dirty="0">
                <a:solidFill>
                  <a:schemeClr val="tx1"/>
                </a:solidFill>
              </a:rPr>
              <a:t>Arbeitsauftrag 1: </a:t>
            </a:r>
          </a:p>
          <a:p>
            <a:pPr marL="0" indent="0">
              <a:lnSpc>
                <a:spcPct val="90000"/>
              </a:lnSpc>
              <a:buNone/>
            </a:pPr>
            <a:endParaRPr lang="de-DE" sz="16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</a:rPr>
              <a:t>Erstelle eine Liste mit Dingen, die du in letzter Zeit gekauft hast. </a:t>
            </a:r>
          </a:p>
          <a:p>
            <a:pPr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</a:rPr>
              <a:t>Dazu gehören Esswaren, Kleider, Spielsachen, Elektrogeräte, Beauty-Produkte usw. </a:t>
            </a:r>
          </a:p>
          <a:p>
            <a:pPr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</a:rPr>
              <a:t>Ordne die gekauften Artikel den drei folgenden Kategorien zu:</a:t>
            </a:r>
          </a:p>
          <a:p>
            <a:pPr lvl="1"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</a:rPr>
              <a:t>Worauf könnte ich verzichten?</a:t>
            </a:r>
          </a:p>
          <a:p>
            <a:pPr lvl="1"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</a:rPr>
              <a:t>Worauf möchte ich nicht verzichten, könnte es aber im Notfall?</a:t>
            </a:r>
          </a:p>
          <a:p>
            <a:pPr lvl="1">
              <a:lnSpc>
                <a:spcPct val="90000"/>
              </a:lnSpc>
            </a:pPr>
            <a:r>
              <a:rPr lang="de-DE" sz="1600" b="1" dirty="0">
                <a:solidFill>
                  <a:schemeClr val="bg1"/>
                </a:solidFill>
              </a:rPr>
              <a:t>Worauf kann ich auf keinen Fall verzichten?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6242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220CFE-A3C6-448E-A8C7-CEAED9325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6F85EE-C447-41EF-8BAE-A865C27F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686" y="5008033"/>
            <a:ext cx="5627258" cy="1507067"/>
          </a:xfrm>
        </p:spPr>
        <p:txBody>
          <a:bodyPr>
            <a:normAutofit/>
          </a:bodyPr>
          <a:lstStyle/>
          <a:p>
            <a:r>
              <a:rPr lang="de-CH" b="1" dirty="0"/>
              <a:t>KONSUM</a:t>
            </a:r>
          </a:p>
        </p:txBody>
      </p:sp>
      <p:sp>
        <p:nvSpPr>
          <p:cNvPr id="12" name="Snip Diagonal Corner Rectangle 25">
            <a:extLst>
              <a:ext uri="{FF2B5EF4-FFF2-40B4-BE49-F238E27FC236}">
                <a16:creationId xmlns:a16="http://schemas.microsoft.com/office/drawing/2014/main" id="{2E91ED80-632C-4328-8E5C-0CAF33E77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B029075-764A-4D69-B8AB-5C3E3F6A14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13" r="1" b="1"/>
          <a:stretch/>
        </p:blipFill>
        <p:spPr>
          <a:xfrm>
            <a:off x="800558" y="786117"/>
            <a:ext cx="3337560" cy="4956048"/>
          </a:xfrm>
          <a:custGeom>
            <a:avLst/>
            <a:gdLst>
              <a:gd name="connsiteX0" fmla="*/ 384420 w 3337560"/>
              <a:gd name="connsiteY0" fmla="*/ 0 h 4956048"/>
              <a:gd name="connsiteX1" fmla="*/ 3337560 w 3337560"/>
              <a:gd name="connsiteY1" fmla="*/ 0 h 4956048"/>
              <a:gd name="connsiteX2" fmla="*/ 3337560 w 3337560"/>
              <a:gd name="connsiteY2" fmla="*/ 4571628 h 4956048"/>
              <a:gd name="connsiteX3" fmla="*/ 2953140 w 3337560"/>
              <a:gd name="connsiteY3" fmla="*/ 4956048 h 4956048"/>
              <a:gd name="connsiteX4" fmla="*/ 0 w 3337560"/>
              <a:gd name="connsiteY4" fmla="*/ 4956048 h 4956048"/>
              <a:gd name="connsiteX5" fmla="*/ 0 w 3337560"/>
              <a:gd name="connsiteY5" fmla="*/ 384420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DC9F8-F9BD-4AFA-9CD8-562AE9F5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860" y="342900"/>
            <a:ext cx="6253792" cy="467447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2400" b="1" dirty="0">
                <a:solidFill>
                  <a:schemeClr val="bg1"/>
                </a:solidFill>
              </a:rPr>
              <a:t>Diskussion und Information</a:t>
            </a:r>
          </a:p>
          <a:p>
            <a:pPr marL="0" indent="0">
              <a:lnSpc>
                <a:spcPct val="90000"/>
              </a:lnSpc>
              <a:buNone/>
            </a:pPr>
            <a:endParaRPr lang="de-DE" sz="16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1600" b="1" dirty="0">
                <a:solidFill>
                  <a:schemeClr val="tx1"/>
                </a:solidFill>
              </a:rPr>
              <a:t>Auftrag: Diskutiert zu zweit eure Bedürfnisse. 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de-DE" sz="16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1600" b="1" dirty="0">
                <a:solidFill>
                  <a:schemeClr val="tx1"/>
                </a:solidFill>
              </a:rPr>
              <a:t>Leitfragen: 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b="1" dirty="0">
                <a:solidFill>
                  <a:schemeClr val="bg1"/>
                </a:solidFill>
              </a:rPr>
              <a:t>Wie definierst du Notwendigkeit oder Verzicht?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b="1" dirty="0">
                <a:solidFill>
                  <a:schemeClr val="bg1"/>
                </a:solidFill>
              </a:rPr>
              <a:t>Wie viele gebrauchte Produkte (Occasion) hast du bisher gekauft?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b="1" dirty="0">
                <a:solidFill>
                  <a:schemeClr val="bg1"/>
                </a:solidFill>
              </a:rPr>
              <a:t>Welche Produkte hätte man wohl auch gebraucht kaufen können?</a:t>
            </a:r>
          </a:p>
          <a:p>
            <a:pPr lvl="2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b="1" dirty="0">
                <a:solidFill>
                  <a:schemeClr val="bg1"/>
                </a:solidFill>
              </a:rPr>
              <a:t>Welche Produkte wirst du wohl irgendwann nicht mehr verwenden, obwohl sie noch funktionieren würden oder noch nicht aufgebraucht sind?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A271B6-83F2-4E87-A6AD-450F042D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433C90-9936-4ABD-B763-2CD6C421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6D1147B-1DF4-4FA0-9601-3AB638E3B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9E30F5C-D28E-4B06-847C-1104626FC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1B65F81-D52E-422A-BA2A-0E3294D0C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92E9D3-9DB7-4C46-8AFB-E50194C89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39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6F85EE-C447-41EF-8BAE-A865C27F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5181014"/>
            <a:ext cx="5627158" cy="1507067"/>
          </a:xfrm>
        </p:spPr>
        <p:txBody>
          <a:bodyPr>
            <a:normAutofit/>
          </a:bodyPr>
          <a:lstStyle/>
          <a:p>
            <a:r>
              <a:rPr lang="de-CH" b="1" dirty="0"/>
              <a:t>KONSUM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E87B39-6F85-407B-9E77-CADAC7C68E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67" r="33875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DC9F8-F9BD-4AFA-9CD8-562AE9F5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254877"/>
            <a:ext cx="6626072" cy="52105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CH" sz="2400" b="1" dirty="0"/>
              <a:t>Auftrag </a:t>
            </a:r>
          </a:p>
          <a:p>
            <a:pPr>
              <a:lnSpc>
                <a:spcPct val="90000"/>
              </a:lnSpc>
            </a:pPr>
            <a:endParaRPr lang="de-CH" sz="1600" b="1" dirty="0"/>
          </a:p>
          <a:p>
            <a:pPr>
              <a:lnSpc>
                <a:spcPct val="90000"/>
              </a:lnSpc>
            </a:pPr>
            <a:r>
              <a:rPr lang="de-CH" sz="1600" b="1" dirty="0">
                <a:solidFill>
                  <a:schemeClr val="tx1"/>
                </a:solidFill>
              </a:rPr>
              <a:t>Bildet 2er- oder 3er-Gruppen. Jede Gruppe recherchiert im Internet Möglichkeiten, um Produkten ein weiteres Leben zu ermöglichen, bevor sie im Abfalleimer landen. Folgende Themen stehen zur Auswahl: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CH" sz="1600" b="1" dirty="0"/>
              <a:t>Kleider an Tauschbörsen oder Kleider-Tee-Time für Freunde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CH" sz="1600" b="1" dirty="0"/>
              <a:t>Flohmärkte für allerlei, möglichst in der Nähe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CH" sz="1600" b="1" dirty="0"/>
              <a:t>Onlineportale, um Sachen zu verkaufen, zu verschenken oder auszuleihen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CH" sz="1600" b="1" dirty="0"/>
              <a:t>Möglichkeiten zur Lebensmittelrettung</a:t>
            </a:r>
          </a:p>
          <a:p>
            <a:pPr>
              <a:lnSpc>
                <a:spcPct val="90000"/>
              </a:lnSpc>
            </a:pPr>
            <a:r>
              <a:rPr lang="de-CH" sz="1600" b="1" dirty="0">
                <a:solidFill>
                  <a:schemeClr val="tx1"/>
                </a:solidFill>
              </a:rPr>
              <a:t>In der folgenden Woche solltest du oder die ganze Gruppe etwas gegen die Ressourcenübernutzung unternehmen. Haltet eure Handlungsabsichten in einer Tabelle fest                               (siehe Arbeitsblätter (Download).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609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F85EE-C447-41EF-8BAE-A865C27F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0935"/>
            <a:ext cx="5475871" cy="1143000"/>
          </a:xfrm>
        </p:spPr>
        <p:txBody>
          <a:bodyPr>
            <a:normAutofit/>
          </a:bodyPr>
          <a:lstStyle/>
          <a:p>
            <a:pPr algn="r"/>
            <a:r>
              <a:rPr lang="de-CH" b="1" dirty="0"/>
              <a:t>KONSUM</a:t>
            </a:r>
            <a:br>
              <a:rPr lang="de-CH" b="1" dirty="0"/>
            </a:br>
            <a:r>
              <a:rPr lang="de-CH" sz="2000" b="1" dirty="0"/>
              <a:t>VERBRAUCHSVERHALTEN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DC9F8-F9BD-4AFA-9CD8-562AE9F5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97153"/>
            <a:ext cx="8534400" cy="22064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b="1" dirty="0">
                <a:solidFill>
                  <a:schemeClr val="bg1"/>
                </a:solidFill>
              </a:rPr>
              <a:t>Diskussion und Information (Film)</a:t>
            </a:r>
          </a:p>
          <a:p>
            <a:pPr marL="0" indent="0">
              <a:lnSpc>
                <a:spcPct val="90000"/>
              </a:lnSpc>
              <a:buNone/>
            </a:pPr>
            <a:endParaRPr lang="de-DE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46325B-F986-7EAC-6AE7-8D8060F36973}"/>
              </a:ext>
            </a:extLst>
          </p:cNvPr>
          <p:cNvSpPr txBox="1"/>
          <p:nvPr/>
        </p:nvSpPr>
        <p:spPr>
          <a:xfrm>
            <a:off x="7999012" y="2965347"/>
            <a:ext cx="30692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MixSemilight"/>
              </a:rPr>
              <a:t>"Weitermachen wie bisher würde heißen, dass wir im Jahre 2030 schon zwei Erden bräuchten und vielleicht 2050 dann drei Erden."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Overshoot Day Fussabdruck ökologie">
            <a:hlinkClick r:id="rId4"/>
            <a:extLst>
              <a:ext uri="{FF2B5EF4-FFF2-40B4-BE49-F238E27FC236}">
                <a16:creationId xmlns:a16="http://schemas.microsoft.com/office/drawing/2014/main" id="{F73E527C-38C7-0F0F-168E-4099332A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5" y="1995777"/>
            <a:ext cx="6384991" cy="36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21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E87B39-6F85-407B-9E77-CADAC7C68E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774" y="842963"/>
            <a:ext cx="6245352" cy="4914900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B2E6A766-D103-4600-81C9-8B3C5C1E2946}"/>
              </a:ext>
            </a:extLst>
          </p:cNvPr>
          <p:cNvSpPr txBox="1">
            <a:spLocks/>
          </p:cNvSpPr>
          <p:nvPr/>
        </p:nvSpPr>
        <p:spPr>
          <a:xfrm>
            <a:off x="7339297" y="1344327"/>
            <a:ext cx="4453310" cy="477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b="1" dirty="0">
                <a:solidFill>
                  <a:schemeClr val="tx1"/>
                </a:solidFill>
              </a:rPr>
              <a:t>Schlussdiskussion</a:t>
            </a:r>
          </a:p>
          <a:p>
            <a:pPr>
              <a:lnSpc>
                <a:spcPct val="90000"/>
              </a:lnSpc>
            </a:pPr>
            <a:endParaRPr lang="de-DE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AutoNum type="arabicPeriod"/>
            </a:pPr>
            <a:r>
              <a:rPr lang="de-DE" sz="1800" b="1" dirty="0">
                <a:solidFill>
                  <a:schemeClr val="tx1"/>
                </a:solidFill>
              </a:rPr>
              <a:t>Was hast du schon mal repariert?</a:t>
            </a: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AutoNum type="arabicPeriod"/>
            </a:pPr>
            <a:r>
              <a:rPr lang="de-DE" sz="1800" b="1" dirty="0">
                <a:solidFill>
                  <a:schemeClr val="tx1"/>
                </a:solidFill>
              </a:rPr>
              <a:t>Wagst du dich auch an neue Dinge heran, die du noch nicht kennst?</a:t>
            </a: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AutoNum type="arabicPeriod"/>
            </a:pPr>
            <a:r>
              <a:rPr lang="de-DE" sz="1800" b="1" dirty="0">
                <a:solidFill>
                  <a:schemeClr val="tx1"/>
                </a:solidFill>
              </a:rPr>
              <a:t>Willst du diese Art Recycling in Zukunft mal ausprobieren?</a:t>
            </a: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AutoNum type="arabicPeriod"/>
            </a:pPr>
            <a:r>
              <a:rPr lang="de-DE" sz="1800" b="1" dirty="0">
                <a:solidFill>
                  <a:schemeClr val="tx1"/>
                </a:solidFill>
              </a:rPr>
              <a:t>Wie wichtig ist es, weniger fortzuwerfen?</a:t>
            </a: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AutoNum type="arabicPeriod"/>
            </a:pPr>
            <a:r>
              <a:rPr lang="de-DE" sz="1800" b="1" dirty="0">
                <a:solidFill>
                  <a:schemeClr val="tx1"/>
                </a:solidFill>
              </a:rPr>
              <a:t>Was könntest du verschenken, statt fortwerfen?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0EFAFC9E-C55C-428A-AB18-3E1755AF4704}"/>
              </a:ext>
            </a:extLst>
          </p:cNvPr>
          <p:cNvSpPr txBox="1">
            <a:spLocks/>
          </p:cNvSpPr>
          <p:nvPr/>
        </p:nvSpPr>
        <p:spPr>
          <a:xfrm>
            <a:off x="8239234" y="87027"/>
            <a:ext cx="354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de-CH" b="1" dirty="0"/>
              <a:t>KONSUM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53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5F7305C-21B9-40A2-B0BB-C7FF619C4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79" y="1798894"/>
            <a:ext cx="4213316" cy="2768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94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901A76B1-41F2-4090-88E2-B6680B1BC550"/>
  <p:tag name="ISPRING_CMI5_LAUNCH_METHOD" val="any window"/>
  <p:tag name="ISPRINGCLOUDFOLDERID" val="1"/>
  <p:tag name="ISPRING_OUTPUT_FOLDER" val="[[&quot;g\u0312\uFFFD{23CD6EB6-CBFD-44F8-9BAF-5E655E4A6134}&quot;,&quot;E:\\Anton\\01 kik\\Lerneinheiten\\Energie&quot;]]"/>
  <p:tag name="ISPRING_SCORM_RATE_SLIDES" val="0"/>
  <p:tag name="ISPRING_SCORM_PASSING_SCORE" val="80.000000"/>
  <p:tag name="ISPRING_CURRENT_PLAYER_ID" val="universal"/>
  <p:tag name="ISPRINGONLINEFOLDERDOMAIN" val="https://kikcom-lernzenter-3.ispringlearn.com"/>
  <p:tag name="ISPRING_SCREEN_RECS_UPDATED" val="E:\Anton\01 kik\Lerneinheiten\Energie\ENERGIE_KONSUM\ENERGIE_KONSUMff\"/>
  <p:tag name="ISPRING_PLAYERS_CUSTOMIZATION_2" val="UEsDBBQAAgAIAHA4Fk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slVtPumX/NioFAAD4EwAAHQAAAHVuaXZlcnNhbC9jb21tb25fbWVzc2FnZXMubG5nrVjtbts2FP1foO9ACCiwAV3aDmgwDIkDWmJiIbLkinTS7AMCKzE2EUn09OEk+7Wn2YPtSXZJyY7dNpCUBIgDU/I995I8595LHp3cZSlai6KUKj+2Phy8t5DIY5XIfHFszdnpT79YqKx4nvBU5eLYypWFTkavXx2lPF/UfCHg++tXCB1loixhWI706GGMZHJszcbRGNvnEQsiPJtF4zljgR95eEw8azTm8c3Ru/bnj1jbwXSG/avIC86CaOyeWSNbZSue3yNPLdQf+Q8/Hx7effh4+OMgIDrFnrcPhQzSx/c9gHwWBl4EaMSLfPKZWSP9f5hdMGee6xNr1H4ZZj0LyYU10v877eZhSHwWUc91SOTSyA+YWQuPMOJYoytVoyVfC1QptJbiFlVLATyoZCFQmcrEvIgVPMhr0eXMCabY9aOQUBa6NnMD3xpRVRT3bw0sr6ulKsBdiRJZ8i+pSIxPYJx5vypECa55BYxE8FctJfxSZVzmB92uL30vwI6h2ZRQis9gcdl2UoC0B38rqyW8S4R6Cy5u81TxBF0XAgADivhqlcq4+aWkq0JHOEv5fWcUIb50/TOge+DRiPjO5ok1InmCnILryQ5ECTElIQAUvBTFE2wjw3VjjnCaDkOYuGcTDz5MhzCRi2UKn2poHDMCTJiJvMsKmEpC4Dill0Ho6EUDV4ijFS/LW1Ukeyzd3c8uYNe3AxCCzXbAmcbYAAM/JGS/ohBx1Q0GUWLD71ZXMFUgYMRMMtCSyuqyAtlkq1RUwkQr9VR4bCj1RVwr0Fcq+LrhPng3YuukuYfnvj2JxmybRD1e5/Gypx2I87v62FVDDTTZ5XxnTC1aNA4+Q3aBZBgMsQjOIQeeD7G4IhQWmdAuGx9fuGfY7BLkvU1S2iS9mOsck94jHsdgp9m0lqou4YleEkhNZkfKg2FuKPk0Bxa72HsktzaoQAczWsi1gDiKRBSdjiDd28TRovo0d3+LTrHrEec71OP3KFcV4sma57EAssVc7+k9vEtkYt5p2hv/f9Xyb8SrNtW/aauE75DPb4bGs1dYHlEEryqRraou13rB2vCfEoWW+KMh9Jn60/xTm/g4dIOX2ZlSZnXaVKBn7882sqF71BnEM1eq/269dCS0KTUEGhZdHKHHSPtbTbTbsRvoipiI/naufwo2s6ZuQWFz82vV39oPWgBfoadi0AmssYmcQquTQRXqb3sBs94L/0IXjP72l2RMXQZV51J8KWXV6dnouXd9NXJ+emHd6Vn3ig1zmQch+wC4aPvBEqUyg/iTHpjzKdmsQFMi9mZyqeo0MfJP5Y0pE7C2dSa+7YavC5WZpykvN/RvytTJc6JoJhc2TmcD+qmtgnvvz46An75LlOAQ2hgb+7bufWyt9rSnEchHL4XH6KZ1Ah1lvIqXUI6vVZ0nPYGaI5hDTjGAtXOmghfdXVgL8FUYzVPUPv11EIju6CCJki3Y776qRPnnYBA9jS0GbQ5+4q7qBGJ4vB+AGfSxag++G7ue52DmApdf5IDJmxKXqQweHXT7Bam0W48Zw/ZkCmqiRjyqLqCFHIKwIY8dzEM4oLU6tAEI2gEmq1Qgcse1eoagTnF4DnnWHLms0ZQXN5CkmVLpoNjMBmpxVMPm9HCjUVepzAdF/rwSqSfM3FmEHcdc78BKwun9pukIEjg+xu09T6oWvcHsCfahBnyFJxJZDQUMCdle3+grCnMd4Cmub9r+++ffLntTdjcZFpJYM35IYetvq/B2VJo7uqN3O1d2/wNQSwMEFAACAAgA7JVbTwAAAAACAAAAAAAAAC4AAAB1bml2ZXJzYWwvcGxheWJhY2tfYW5kX25hdmlnYXRpb25fc2V0dGluZ3MueG1sAwBQSwMEFAACAAgA7JVbT1TQZUBSBQAAGh4AACcAAAB1bml2ZXJzYWwvZmxhc2hfcHVibGlzaGluZ19zZXR0aW5ncy54bWzlWd1S2zgUvucpNN7pZQlpoQUmSScQZ/A0fxubtszODqPYSqxFllxJDk2v9mn2wfZJ9sgmTkL4UdqGYdsLJlg+36cjHZ0/ufbuS8LQlEhFBa871d09BxEeiojySd05D9ovDx2kNOYRZoKTusOFg941dmppNmJUxT7RGkQVAhqujlNdd2Kt0+NK5fr6epeqVJq3gmUa+NVuKJJKKokiXBNZSRmewY+epUQ5NwwWBPCXCH4Da+zsIFQrmLoiyhhBNALNOTWLwqzNsIqdSiE2wuHVRIqMR6eCCYnkZFR3fjtsn1RbB3OZgqpFE8LNnqgGDJphfYyjiBotMPPpV4JiQicxqFvd23fQNY10XHde770yPCBfWefJ2YvFY8NzKmAXuL6ZICEaR1jj4rGYUZIxkWAOohpaZgRIV8aWJDX5osuBYiiacZzQMIA3yOxV3WkFl0O37Q7d3ql7eT7sFKpaIwIv6LhWGL/jtdzLXj9w/cuzoNvZGBS4n4INQJtqZk0/GLq+2wvc4eWJ198QYa/UAuN2m15nQ8xH98T3gk1n6jW7m0IGZ/2eHebsYuAOO17v/WXQ73cCb7BA5Wd46bTWKqsHvwYOIjK5fLx1nCUjjimDYHPrjCuiIVwxLCckEG0K3jjGTBEH/ZWSye8ZZlTPjIdCVLsiJG2qlIR6aLyv7hiPchZ0BSEoBi5Z+vbBUenabw9Xll4pZl8s604ta2WwG8RCiyfWvrp3UKp/tP+w+vcoWpvSiIgeljIPWesLeFSFV4voWH395s3DWtwzWw1rjcMYQqmeR8LlkbkUNfrjUNMpxGlyS9dxxpifpamQehFMlwdLJe6hqY0FXzl/5hmNBItKu5FkRKIeTshSAvKvKG+DZNVBY/AUBhbtp4QjH3NIelSDlcOSQGUjpanOk137RropKWYI+CArE9T116wexliqFdco7WMSTdj4oyc0UX8W210M3SvqMzABMg5qJe/yCLUkvoYkbSM+INxG7AwODzMHiEgrJSRWG0iiJmNWwgl4s43gRzJSVBMrUZGxCM1Ehhi9gn0WCPwuS+C/mKDl4gCNpUjyUShgNFK5WaaUXJPonc1EFzBFkgESqqWUEV3M8DmjX9GIjIUEXoKnYDYYp6rg392IOMVKLUjxXMcXRYr1ei330wuzQBxNMZQrm5GDe5Mk1VvhxzPEhZ7jYDtCnMGpMEaJaJS/s1nb7reboYwwYOcfZI0VfkWTjOEfSV9uyBL1Fk2+nVk2MfyjGlhPG+Np7ujGeXNqcHEKJik44UUI2YHyjNgShpgjwdkM4RDKJGXCxpSKTMFIESAKavXtGhZ4OKb50wQyGcwoIyKtKPeqr17vH7x5e3h0vFv59+9/Xj4IuikgBwyb6YoK8vTBtsMaeavFeQR3Tythh7rVUDwCuretsMZtquYDLYY18o5Gwxp7u92wBq41HY8gH2g91rBtIRMTdaI1e97dhVrAPaN08zTwPnjBxR0EuSusF2y1iikm764t80r/uZaWvtscnp4hMNd5J/CPbcJDT0Ak1mEMAWZsrmIsMXlrYCPbPw/A/q4VrTGzVd06dD9YEYLBraKu3bS9vtWC39tIDYs6c7BUY1qpAHXDpMiDUDkwmkChGz1ZFviemGzlwz84nG8tzP0/QtV3t8FFrNtSqCJYhvHWju6vkUy2aaCfeNuf9/3Qz3yJM5xfJ9sId7G8IhIFQjAr+cH80hR5fGxVnPiEoAQacrsNjMiThqvVg++7Xe+k32n9Aqnhme5g8VR+KFn5MlLe2K9+SjRvEsppAttqmvjy+2PjYH+vVrn71c4OsK1+z23s/AdQSwMEFAACAAgA7JVbT+xLStJ1AwAA+AsAACEAAAB1bml2ZXJzYWwvZmxhc2hfc2tpbl9zZXR0aW5ncy54bWyNVlFv2jAQfh6/ArF3WCkdrZRGoi1I1VhbrYx3JznAwrEj26Hj3+/sxMGBAEmEFN99n32++3wmUFvKuzuQigr+2LvthZ1vQZxLCVwvIM0Y0dCNiILX5LE3+zuf9wYWIZiQn6A15WuFhtLSpYiKRZoRvp+LtehHJN6upch50gu/z27NGwws9Ii02WcgGeVbxN0N759eZs04RpV+1ZD2VySGvsDAkTC9mQ6nwzaETIJSYIJ5eJkMJz+vcBiJgLlVRuPR/WjSinFYZmafVqQdVVRb0ng4vh2PmkmYWsTW83phjUxkeda+DJkUaxP7EWNs3isMJkiCakD4y4N5r8BRWXuzyJV6a/inr+Q+yrUWvB8LrlG0fS5kShhyVvZpxSkr3IJhVVQtgZFHSQuCU1A0TuJziSFrqGf9fhXdJHdn0Jg9kHX8pegL1fjJJM1AxWiCcQiZ2Ijhh3kP0PLLO/mByaEU7MOsUOsIRs8Rg1DLHIKBGxmP2oiv91zjcYdwRZhCt29ykA/c5AfJlZuibnOoP/BFeeJBSoPzLwXLU3guovRgdbtDPz8/2br5cVW2KjAJu9LkRXYwOtwb5vsE5xkd7tMk/Z2z/Qn42GMY7gg9EVu8C4n+FgAn+O2y40bWZaafm8ajvPVKgwWkIoHQ6mFBUzCVCQbWZoIYHEURcLKja6LxFvltMNHehq6CwZGj0FCjZAJNNYNTIcUilwqDQOey3FxZnQaPIRRHT030HFbaYetGl3pzS/m1tuPL6i0nKpJUDLoar6/HXkrkFuRCCKZ63ZKCLQxnsLfmMdzcEth9QL7ylWhD4EKDP7ONuxEpiqPUCku0JvEmxUiao65SZ2vXWKOgXO+0djxPI5BTrDcFJ7S6zaA2dL1h+NNLCl+Q1OFnnIanNzgVJ7TSsGewFQYi443TdzEw9jRnmjLYgWsInsFs8sx2AoWSPt2j0U1da57lqtDK3nFQgo+qO07gS4xH1HuQ77isY00iZTdz6AeuAx9m9Hpy2dOMBv12ZsdWJv6E6GzIFRbEyxvJtfjUROpyusPYbpTsYMJpalsHmr1lGzyGwYTIygxYl0vkid0tbi6TaiLl4A2eZoJpi+GwiWA99a64wLMWriSA3xGtsVP16V+wjwSRyVsFqDXuBrfh4s7wIrPNFZtymulg4JlsKaqs4zf+3w87nf9QSwMEFAACAAgA7JVbT2kAZHNOBQAApB0AACYAAAB1bml2ZXJzYWwvaHRtbF9wdWJsaXNoaW5nX3NldHRpbmdzLnhtbN1Z3VLbOBS+5yk03ullCbRAgUnoBOIMnuZvY9OW2dlhFFuJtciSK8mh6dU+zT7YPske2cRJSAhKl9BpLzrUyvk+Hemc8+nIrr7/mjA0JlJRwWvO/u6egwgPRUT5qOZcBc3Xxw5SGvMIM8FJzeHCQe/PdqppNmBUxT7RGkwVAhquTlNdc2Kt09NK5e7ubpeqVJpfBcs08KvdUCSVVBJFuCaykjI8gT96khLl3DNYEMC/RPB72NnODkLVgqktoowRRCPwnFOzKMwudcKcSmE1wOHtSIqMRxeCCYnkaFBzfjtunu83Dqc2BVODJoSbLVFnMGiG9SmOImqcwMyn3wiKCR3F4O3+3oGD7mik45rzdu+N4QH7yjJPzl6sHRueCwGbwPX9BAnROMIaF4/FjJIMiYRoEHWmZUaAdGFszlKTr7ocKIaiCccJDQP4BZmtqjmN4KbvNt2+27lwb676rcJVa0TgBS3XCuO3vIZ70+kGrn9zGbRbG4MC93OwAWhTz6zpe33XdzuB278597obIuydmmHcdt1rbYj55J77XrDpTJ16e1NI77LbscNcXvfcfsvrfLgJut1W4PVmqDyH57K1WllM/CoUiMjkfHrrOEsGHFMGWvMgxxXRoFYMyxEJRJNCNQ4xU8RBf6Vk9HuGGdUTU6EgareEpHWVklD3TfXVHFNRzoyuIATHoCTL2j48KUv73fHC0ivF7LNlrfSyWmpdLxZavLD3+3uHpfsnB+vdf8TR6phGRHSwlLlkLS/gSRfezNRx/+3R0XovHpmtirXGYQxSqqdKOD8ytaLGfxxqOgadJg98HWaM+VmaCqlnYjo/WDrxCE11KPhC/plnNBAsKuNGkgGJOjiBKug1uYOGUBoMQthNCUc+5nDIUQ1hDUuEygZKU50fbs1767qkmCE4wOAUJqjtL4U5jLFUC7VQBsScLOHZHx2hifqz2N9i6FFTn8GeI1ORVvYuj1BD4js4lG3Me4TbmF1CtjCTMURaOSGx2sAS1RmzMk6gfG0MP5GBoppYmYqMRWgiMsToLeyzQFBoWQL/iwma7wbQUIokH2VYaaTysIwpuSPRe5uJrmGKJAMkdEcpI7qY4UtGv6EBGQoJvASPIWwwTlXBv7sRcYqVmpHiqY+vijPV6zTcz6/MAnE0xtCfbEYO9UySVG+FH08QF3qKg+0IcQZZYYIS0Sj/zWZtu98fhlJSIM7PFI0FfkWTjOHnpC83ZI56iyHfziybBP5JD6ynjfE4L3RTvDk1lDiFkBSc8EMIBwflGbElDDFHgrMJwiH0RcrIxpiKTMFIIRAFtfp+Dws8pGn+NIKrE8woIyKtKPf237w9ODx6d3xyulv59+9/Xq8F3XeMPYbNdEXLeLH2nmGNfHCneQL3yN3BDvXgBvEE6NF7hDVuUzfX3CmskStuFtbYh/cLa+DSLeMJ5Jq7xhK2KWRiVCdaiufqa6cF3DNO1y8C76MXXK8gyEthuWGrVkz3uLqZzFv7B73k4Mc1k75b719cIgjQVSvwT20EoSNAe3UYg6QMzdsWS0ze/dvYdq8CiLhrRWsCa9Wp9t2PVoQQYiudtZu207Va8Acbq37RWfbmukorF6BTGBUnH/QKjCbQ2kYvpvv/R4WtqvaZBXxrwvZziNPKmy5dq06Fnm1JnAiWYby1ZP2JD4wfF5NfeKdXZr9adTgjnyTUgF7olP6V38v0p6+EbYzbWN4SiQIhmJV9b/riE3l8aNV9+ISgBO7YdhsYkRdVp8Wk9922d95tNbaa/dQu/X8KyXne7Sueyi8dC582ylfui98Cd2B88cvq2c5/UEsDBBQAAgAIAOyVW0/CpuuPwAEAAHoGAAAfAAAAdW5pdmVyc2FsL2h0bWxfc2tpbl9zZXR0aW5ncy5qc42UUU+DMBDH3/0UC76aRZHJ5tvMtsTEBxN9Mz4UOBhZ6TVth5vLvruUOVfgmGtf6J8f/+td6e2uBtXwYm/wONjVz/X6tbmuNbCaUWu4aeq8Ry+s7mmeJ/CeF8BzAV4LKY+f/sn7E0EZe6I2jbZv1lY7fh7aNynj2sUlYaEITRNaSWhfhLahAn83MvvN6pCRU+ZobQyKYYzCgDBDgapgNeNdp/VwE2zBWIL6B01ZDA3TkT+Okl7y5BhEYRJPXC7GQjKxfcEMhxGLV5nCtUgO9OLeTpdebiWo6sBXf2GfZgsX4Lk2zwaKduD53dyf+/2kVKA1/MadzKb+9IGEOYuAuwmFwTiYnkEbxot6nKHLXOfmSId+eB8GLi1ZBp0qjdPoLhk1MVF5darZCX7gDGyMkwxrEJxtQXWsuj+GRLmWFxygVJjZinTR0E4S5ciSXGQHbjaxk+TsZq1t379Rd4xhhCo5nh7c2ukyrWJMvcY1w9Y1WxK3tuhrLhd0BkNebt2K+kL1BU6JVFwkNEl9XJKbMe1OY9cfVdpMrUC9I/KqedpDAV01E1DPIkUrMGNYvCwqrUrn020U5M7ji3NsbfNq/wNQSwMEFAACAAgA7JVbT7jnPPJeAAAAYwAAABwAAAB1bml2ZXJzYWwvbG9jYWxfc2V0dGluZ3MueG1sDcq9DkBADADg3VM03f1tBsdmtOABGhqR9FpxR3h7t33D1/avF3j4Coepw7qoEFhX2w7dHS7zkDcIIZJuJKbsUA2h77JWbCWZOMYUA5xCH18z+4TII/k0h1sEyy77AVBLAQIAABQAAgAIAHA4Fk82YVgCRwMAAOEJAAAUAAAAAAAAAAEAAAAAAAAAAAB1bml2ZXJzYWwvcGxheWVyLnhtbFBLAQIAABQAAgAIAOyVW0+6Zf82KgUAAPgTAAAdAAAAAAAAAAEAAAAAAHkDAAB1bml2ZXJzYWwvY29tbW9uX21lc3NhZ2VzLmxuZ1BLAQIAABQAAgAIAOyVW08AAAAAAgAAAAAAAAAuAAAAAAAAAAAAAAAAAN4IAAB1bml2ZXJzYWwvcGxheWJhY2tfYW5kX25hdmlnYXRpb25fc2V0dGluZ3MueG1sUEsBAgAAFAACAAgA7JVbT1TQZUBSBQAAGh4AACcAAAAAAAAAAQAAAAAALAkAAHVuaXZlcnNhbC9mbGFzaF9wdWJsaXNoaW5nX3NldHRpbmdzLnhtbFBLAQIAABQAAgAIAOyVW0/sS0rSdQMAAPgLAAAhAAAAAAAAAAEAAAAAAMMOAAB1bml2ZXJzYWwvZmxhc2hfc2tpbl9zZXR0aW5ncy54bWxQSwECAAAUAAIACADslVtPaQBkc04FAACkHQAAJgAAAAAAAAABAAAAAAB3EgAAdW5pdmVyc2FsL2h0bWxfcHVibGlzaGluZ19zZXR0aW5ncy54bWxQSwECAAAUAAIACADslVtPwqbrj8ABAAB6BgAAHwAAAAAAAAABAAAAAAAJGAAAdW5pdmVyc2FsL2h0bWxfc2tpbl9zZXR0aW5ncy5qc1BLAQIAABQAAgAIAOyVW0+45zzyXgAAAGMAAAAcAAAAAAAAAAEAAAAAAAYaAAB1bml2ZXJzYWwvbG9jYWxfc2V0dGluZ3MueG1sUEsFBgAAAAAIAAgAeAIAAJ4aAAAAAA=="/>
  <p:tag name="ISPRING_UUID" val="{69AE480D-049E-4633-A838-6CFF1794C3E8}"/>
  <p:tag name="ISPRING_RESOURCE_FOLDER" val="E:\Anton\01 kik\Lerneinheiten\Energie\Modul En2 KONSUM\Präsis\ENERGIE_Modul_2_KONSUM_SekII\"/>
  <p:tag name="ISPRING_PRESENTATION_PATH" val="E:\Anton\01 kik\Lerneinheiten\Energie\Modul En2 KONSUM\Präsis\ENERGIE_Modul_2_KONSUM_SekII.pptx"/>
  <p:tag name="ISPRING_ULTRA_SCORM_COURCE_TITLE" val="ENERGIE_Modul_2_KONSUM_SekII_2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_PUBLISH_SETTINGS" val="{&quot;commonSettings&quot;:{&quot;webSettings&quot;:{&quot;useMobileViewer&quot;:&quot;T_TRU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TRUE&quot;,&quot;language&quot;:&quot;D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0&quot;,&quot;onlineDestinationUrl&quot;:&quot;https://kikcom-lernzenter-3.ispringlearn.com&quot;,&quot;uploadSources&quot;:true},&quot;cloudSettings&quot;:{&quot;onlineDestinationFolderId&quot;:&quot;1&quot;},&quot;publishDestination&quot;:&quot;ISPRING_STUDIO&quot;,&quot;wordSettings&quot;:{&quot;printCopies&quot;:1},&quot;studioSettings&quot;:{&quot;onlineDestinationPath&quot;:&quot;Lerninhalte/kiknet Projekte 23/Energie&quot;,&quot;onlineDestinationFolderId&quot;:&quot;88c9db8f-e795-11ed-a07e-7659a1cb931d&quot;,&quot;onlineDestinationUrl&quot;:&quot;kiknet.ispring.com&quot;,&quot;uploadSources&quot;:true}}"/>
  <p:tag name="ISPRING_PRESENTATION_TITLE" val="ENERGIE_Modul_2_KONSUM_SekII_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2C2A41-9A59-4586-956F-63063D53AF31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FFD4CE-3A4B-4B2A-901B-20984793B176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E51049-10B2-42FA-B1ED-B3BA91BA0CC4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D63E3F-04B2-4B22-871F-368266BA946F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C43B5B-DD59-48E7-B3CC-B3BDE3A8E6D1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0DC934-B9E4-4372-B681-7F5DC05D6CEE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209802-B5C0-45E3-A825-FF7126FBAEC7}:263"/>
</p:tagLst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Breitbild</PresentationFormat>
  <Paragraphs>47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Symbol</vt:lpstr>
      <vt:lpstr>TheMixSemilight</vt:lpstr>
      <vt:lpstr>Wingdings 3</vt:lpstr>
      <vt:lpstr>Segment</vt:lpstr>
      <vt:lpstr>Energie und KONSUM</vt:lpstr>
      <vt:lpstr>KONSUM</vt:lpstr>
      <vt:lpstr>KONSUM</vt:lpstr>
      <vt:lpstr>KONSUM</vt:lpstr>
      <vt:lpstr>KONSUM VERBRAUCHSVERHALTEN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ENERGIE_Modul_2_KONSUM_SekII_23</dc:title>
  <dc:creator>Anton Wagner</dc:creator>
  <cp:lastModifiedBy>Anton Wagner</cp:lastModifiedBy>
  <cp:revision>29</cp:revision>
  <dcterms:created xsi:type="dcterms:W3CDTF">2019-07-08T15:03:20Z</dcterms:created>
  <dcterms:modified xsi:type="dcterms:W3CDTF">2023-05-01T14:28:17Z</dcterms:modified>
</cp:coreProperties>
</file>