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60" r:id="rId5"/>
    <p:sldId id="259" r:id="rId6"/>
    <p:sldId id="262" r:id="rId7"/>
    <p:sldId id="263" r:id="rId8"/>
  </p:sldIdLst>
  <p:sldSz cx="12192000" cy="6858000"/>
  <p:notesSz cx="6858000" cy="9144000"/>
  <p:custDataLst>
    <p:tags r:id="rId10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4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8" autoAdjust="0"/>
    <p:restoredTop sz="94660"/>
  </p:normalViewPr>
  <p:slideViewPr>
    <p:cSldViewPr snapToGrid="0">
      <p:cViewPr varScale="1">
        <p:scale>
          <a:sx n="96" d="100"/>
          <a:sy n="96" d="100"/>
        </p:scale>
        <p:origin x="178" y="62"/>
      </p:cViewPr>
      <p:guideLst>
        <p:guide orient="horz" pos="64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6FCAD1-FEBA-4127-9596-4B50C522B827}" type="datetimeFigureOut">
              <a:rPr lang="de-CH" smtClean="0"/>
              <a:t>01.05.2023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A18659-F2A4-4BB1-9D1F-5C3CD847B6E9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3947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A18659-F2A4-4BB1-9D1F-5C3CD847B6E9}" type="slidenum">
              <a:rPr lang="de-CH" smtClean="0"/>
              <a:t>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913421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A18659-F2A4-4BB1-9D1F-5C3CD847B6E9}" type="slidenum">
              <a:rPr lang="de-CH" smtClean="0"/>
              <a:t>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258619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A18659-F2A4-4BB1-9D1F-5C3CD847B6E9}" type="slidenum">
              <a:rPr lang="de-CH" smtClean="0"/>
              <a:t>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797011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A18659-F2A4-4BB1-9D1F-5C3CD847B6E9}" type="slidenum">
              <a:rPr lang="de-CH" smtClean="0"/>
              <a:t>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913356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A18659-F2A4-4BB1-9D1F-5C3CD847B6E9}" type="slidenum">
              <a:rPr lang="de-CH" smtClean="0"/>
              <a:t>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382955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A18659-F2A4-4BB1-9D1F-5C3CD847B6E9}" type="slidenum">
              <a:rPr lang="de-CH" smtClean="0"/>
              <a:t>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520631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A18659-F2A4-4BB1-9D1F-5C3CD847B6E9}" type="slidenum">
              <a:rPr lang="de-CH" smtClean="0"/>
              <a:t>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09561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 für 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hr oder Fal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4.jpeg"/><Relationship Id="rId5" Type="http://schemas.openxmlformats.org/officeDocument/2006/relationships/hyperlink" Target="https://youtu.be/2JnCcA4oM_Q" TargetMode="Externa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7.xml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4" Type="http://schemas.openxmlformats.org/officeDocument/2006/relationships/image" Target="../media/image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32B9F0-A025-4767-9A1B-E6F72DDD117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CH" dirty="0"/>
              <a:t>Energieversorgung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11E46B1-FA59-424B-95BC-C45CBD88015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de-CH" sz="2400" b="1" dirty="0">
                <a:solidFill>
                  <a:schemeClr val="tx1"/>
                </a:solidFill>
              </a:rPr>
              <a:t>Stromausfall – Blackout Schweiz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11284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23">
            <a:extLst>
              <a:ext uri="{FF2B5EF4-FFF2-40B4-BE49-F238E27FC236}">
                <a16:creationId xmlns:a16="http://schemas.microsoft.com/office/drawing/2014/main" id="{E09CCB3F-DBCE-4964-9E34-8C5DE80EF4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46F85EE-C447-41EF-8BAE-A865C27F6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2710" y="184494"/>
            <a:ext cx="3518748" cy="1142462"/>
          </a:xfrm>
        </p:spPr>
        <p:txBody>
          <a:bodyPr anchor="b">
            <a:normAutofit/>
          </a:bodyPr>
          <a:lstStyle/>
          <a:p>
            <a:r>
              <a:rPr lang="de-CH" sz="2800" b="1" dirty="0">
                <a:solidFill>
                  <a:srgbClr val="FFFF00"/>
                </a:solidFill>
              </a:rPr>
              <a:t>BLACKOUT</a:t>
            </a:r>
          </a:p>
        </p:txBody>
      </p:sp>
      <p:sp>
        <p:nvSpPr>
          <p:cNvPr id="36" name="Snip Diagonal Corner Rectangle 24">
            <a:extLst>
              <a:ext uri="{FF2B5EF4-FFF2-40B4-BE49-F238E27FC236}">
                <a16:creationId xmlns:a16="http://schemas.microsoft.com/office/drawing/2014/main" id="{1DFF944F-74BA-483A-82C0-64E3AAF4A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990" y="620722"/>
            <a:ext cx="6575496" cy="5286838"/>
          </a:xfrm>
          <a:prstGeom prst="snip2DiagRect">
            <a:avLst>
              <a:gd name="adj1" fmla="val 10787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fik 4" descr="Ein Bild, das draußen, Himmel, Wasser enthält.&#10;&#10;Automatisch generierte Beschreibung">
            <a:extLst>
              <a:ext uri="{FF2B5EF4-FFF2-40B4-BE49-F238E27FC236}">
                <a16:creationId xmlns:a16="http://schemas.microsoft.com/office/drawing/2014/main" id="{84E87B39-6F85-407B-9E77-CADAC7C68E6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330" r="4871" b="1"/>
          <a:stretch/>
        </p:blipFill>
        <p:spPr>
          <a:xfrm>
            <a:off x="778062" y="786117"/>
            <a:ext cx="6245352" cy="4956048"/>
          </a:xfrm>
          <a:custGeom>
            <a:avLst/>
            <a:gdLst>
              <a:gd name="connsiteX0" fmla="*/ 534609 w 6245352"/>
              <a:gd name="connsiteY0" fmla="*/ 0 h 4956048"/>
              <a:gd name="connsiteX1" fmla="*/ 6245352 w 6245352"/>
              <a:gd name="connsiteY1" fmla="*/ 0 h 4956048"/>
              <a:gd name="connsiteX2" fmla="*/ 6245352 w 6245352"/>
              <a:gd name="connsiteY2" fmla="*/ 4421439 h 4956048"/>
              <a:gd name="connsiteX3" fmla="*/ 5710743 w 6245352"/>
              <a:gd name="connsiteY3" fmla="*/ 4956048 h 4956048"/>
              <a:gd name="connsiteX4" fmla="*/ 0 w 6245352"/>
              <a:gd name="connsiteY4" fmla="*/ 4956048 h 4956048"/>
              <a:gd name="connsiteX5" fmla="*/ 0 w 6245352"/>
              <a:gd name="connsiteY5" fmla="*/ 534609 h 4956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45352" h="4956048">
                <a:moveTo>
                  <a:pt x="534609" y="0"/>
                </a:moveTo>
                <a:lnTo>
                  <a:pt x="6245352" y="0"/>
                </a:lnTo>
                <a:lnTo>
                  <a:pt x="6245352" y="4421439"/>
                </a:lnTo>
                <a:lnTo>
                  <a:pt x="5710743" y="4956048"/>
                </a:lnTo>
                <a:lnTo>
                  <a:pt x="0" y="4956048"/>
                </a:lnTo>
                <a:lnTo>
                  <a:pt x="0" y="534609"/>
                </a:lnTo>
                <a:close/>
              </a:path>
            </a:pathLst>
          </a:custGeom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E6DC9F8-F9BD-4AFA-9CD8-562AE9F532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2710" y="1386220"/>
            <a:ext cx="3740128" cy="4785980"/>
          </a:xfrm>
        </p:spPr>
        <p:txBody>
          <a:bodyPr anchor="t"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de-DE" sz="1400" b="1" u="sng" dirty="0">
                <a:solidFill>
                  <a:schemeClr val="tx1"/>
                </a:solidFill>
              </a:rPr>
              <a:t>Am Montag 24. Mai 2019 entging die Schweiz knapp einem Blackout…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de-DE" sz="1400" b="1" dirty="0">
                <a:solidFill>
                  <a:schemeClr val="tx1"/>
                </a:solidFill>
              </a:rPr>
              <a:t>Plötzlich geriet die Stromverteilung in den europäischen Netzwerken </a:t>
            </a:r>
            <a:r>
              <a:rPr lang="de-DE" sz="1400" b="1" dirty="0" err="1">
                <a:solidFill>
                  <a:schemeClr val="tx1"/>
                </a:solidFill>
              </a:rPr>
              <a:t>ausser</a:t>
            </a:r>
            <a:r>
              <a:rPr lang="de-DE" sz="1400" b="1" dirty="0">
                <a:solidFill>
                  <a:schemeClr val="tx1"/>
                </a:solidFill>
              </a:rPr>
              <a:t> Kontrolle.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de-DE" sz="1400" b="1" dirty="0">
                <a:solidFill>
                  <a:schemeClr val="tx1"/>
                </a:solidFill>
              </a:rPr>
              <a:t>Enorm viel Strom floss zur Nordgrenze aus Deutschland in die Schweiz.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de-DE" sz="1400" b="1" dirty="0">
                <a:solidFill>
                  <a:schemeClr val="tx1"/>
                </a:solidFill>
              </a:rPr>
              <a:t>Die Schweizer Stromverteil-Anlagen drohten überfordert zu werden. Ohne sofortiges Eingreifen von SWISSGRID, hätte die gesamte Schweiz vom Netz genommen werden müssen; Folge: der totale Stromausfall – Blackout!</a:t>
            </a:r>
          </a:p>
          <a:p>
            <a:pPr marL="0" indent="0">
              <a:lnSpc>
                <a:spcPct val="90000"/>
              </a:lnSpc>
              <a:buNone/>
            </a:pPr>
            <a:endParaRPr lang="de-DE" sz="1200" dirty="0"/>
          </a:p>
          <a:p>
            <a:pPr marL="0" indent="0">
              <a:lnSpc>
                <a:spcPct val="90000"/>
              </a:lnSpc>
              <a:buNone/>
            </a:pPr>
            <a:r>
              <a:rPr lang="de-DE" sz="1400" b="1" dirty="0">
                <a:solidFill>
                  <a:srgbClr val="FFFF00"/>
                </a:solidFill>
              </a:rPr>
              <a:t>Was passiert, wenn die Stromversorgung total zusammenbricht? </a:t>
            </a:r>
            <a:endParaRPr lang="de-CH" sz="1400" b="1" dirty="0">
              <a:solidFill>
                <a:srgbClr val="FFFF00"/>
              </a:solidFill>
            </a:endParaRPr>
          </a:p>
        </p:txBody>
      </p:sp>
      <p:grpSp>
        <p:nvGrpSpPr>
          <p:cNvPr id="37" name="Group 27">
            <a:extLst>
              <a:ext uri="{FF2B5EF4-FFF2-40B4-BE49-F238E27FC236}">
                <a16:creationId xmlns:a16="http://schemas.microsoft.com/office/drawing/2014/main" id="{A9733A91-F958-4629-801A-3F6F1E09A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F3812972-C68B-4C59-B3A7-4AF61E935D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B3F3B7C-7909-4486-AA08-5C6B625C3A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00BD7DA8-741F-4296-9363-05EF915411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62068EFC-20FC-456F-839F-4BCFFCAA81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3251C60F-B911-433E-BF75-3BBEFD0538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9624293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>
            <a:extLst>
              <a:ext uri="{FF2B5EF4-FFF2-40B4-BE49-F238E27FC236}">
                <a16:creationId xmlns:a16="http://schemas.microsoft.com/office/drawing/2014/main" id="{124D9F5B-C72B-41EE-97C2-D3600B6271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46F85EE-C447-41EF-8BAE-A865C27F6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4115" y="4522789"/>
            <a:ext cx="4205003" cy="1507067"/>
          </a:xfrm>
        </p:spPr>
        <p:txBody>
          <a:bodyPr>
            <a:normAutofit/>
          </a:bodyPr>
          <a:lstStyle/>
          <a:p>
            <a:r>
              <a:rPr lang="de-CH" sz="3200" b="1">
                <a:solidFill>
                  <a:srgbClr val="FFFFFF"/>
                </a:solidFill>
              </a:rPr>
              <a:t>BLACKOUT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4E87B39-6F85-407B-9E77-CADAC7C68E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/>
        </p:blipFill>
        <p:spPr>
          <a:xfrm>
            <a:off x="717551" y="966839"/>
            <a:ext cx="4887466" cy="4704186"/>
          </a:xfrm>
          <a:prstGeom prst="rect">
            <a:avLst/>
          </a:prstGeom>
          <a:effectLst>
            <a:innerShdw blurRad="57150" dist="38100" dir="14460000">
              <a:prstClr val="black">
                <a:alpha val="70000"/>
              </a:prstClr>
            </a:innerShdw>
          </a:effectLst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E6DC9F8-F9BD-4AFA-9CD8-562AE9F532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43092" y="872065"/>
            <a:ext cx="4819653" cy="3615267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de-DE" sz="2400" b="1" dirty="0">
                <a:solidFill>
                  <a:schemeClr val="bg1"/>
                </a:solidFill>
              </a:rPr>
              <a:t>Ursachen</a:t>
            </a:r>
          </a:p>
          <a:p>
            <a:pPr marL="0" indent="0">
              <a:lnSpc>
                <a:spcPct val="90000"/>
              </a:lnSpc>
              <a:buNone/>
            </a:pPr>
            <a:endParaRPr lang="de-DE" sz="1600" b="1" dirty="0">
              <a:solidFill>
                <a:srgbClr val="0F496F"/>
              </a:solidFill>
            </a:endParaRPr>
          </a:p>
          <a:p>
            <a:pPr>
              <a:lnSpc>
                <a:spcPct val="90000"/>
              </a:lnSpc>
            </a:pPr>
            <a:r>
              <a:rPr lang="de-DE" sz="1600" b="1" dirty="0">
                <a:solidFill>
                  <a:schemeClr val="bg1"/>
                </a:solidFill>
              </a:rPr>
              <a:t>Wenn die Regulierung der Stromnetze nicht funktioniert</a:t>
            </a:r>
          </a:p>
          <a:p>
            <a:pPr>
              <a:lnSpc>
                <a:spcPct val="90000"/>
              </a:lnSpc>
            </a:pPr>
            <a:r>
              <a:rPr lang="de-DE" sz="1600" b="1" dirty="0">
                <a:solidFill>
                  <a:schemeClr val="bg1"/>
                </a:solidFill>
              </a:rPr>
              <a:t>Bei Naturkatastrophen (Erdbeben, Extreme Stürme, Sonneneruption)</a:t>
            </a:r>
          </a:p>
          <a:p>
            <a:pPr>
              <a:lnSpc>
                <a:spcPct val="90000"/>
              </a:lnSpc>
            </a:pPr>
            <a:r>
              <a:rPr lang="de-DE" sz="1600" b="1" dirty="0">
                <a:solidFill>
                  <a:schemeClr val="bg1"/>
                </a:solidFill>
              </a:rPr>
              <a:t>Bei kriegerischen Auseinandersetzungen</a:t>
            </a:r>
          </a:p>
          <a:p>
            <a:pPr>
              <a:lnSpc>
                <a:spcPct val="90000"/>
              </a:lnSpc>
            </a:pPr>
            <a:r>
              <a:rPr lang="de-DE" sz="1600" b="1" dirty="0">
                <a:solidFill>
                  <a:schemeClr val="bg1"/>
                </a:solidFill>
              </a:rPr>
              <a:t>Durch Sabotage (Terroranschläge) </a:t>
            </a:r>
          </a:p>
          <a:p>
            <a:pPr marL="0" indent="0">
              <a:lnSpc>
                <a:spcPct val="90000"/>
              </a:lnSpc>
              <a:buNone/>
            </a:pPr>
            <a:endParaRPr lang="de-DE" sz="1600" dirty="0">
              <a:solidFill>
                <a:srgbClr val="0F496F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de-DE" sz="1600" b="1" dirty="0">
                <a:solidFill>
                  <a:srgbClr val="FFFF00"/>
                </a:solidFill>
              </a:rPr>
              <a:t>Die Auswirkungen können alle betreffen!</a:t>
            </a:r>
            <a:endParaRPr lang="de-CH" sz="1600" b="1" dirty="0">
              <a:solidFill>
                <a:srgbClr val="FFFF00"/>
              </a:solidFill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0180A64C-1862-4B1B-8953-FA96DEE4C4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52859A51-B3CA-4126-956F-D0DCCBA212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1ECA05ED-FBC3-48F4-8E6D-AB89EC6081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5EE24CC5-F080-45A3-B2B4-59A7BCA5AB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B3EC6EC2-2351-427C-90C2-F107915733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D524D87A-9540-4F77-B006-823176623B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19961799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84E87B39-6F85-407B-9E77-CADAC7C68E6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grayscl/>
          </a:blip>
          <a:srcRect r="444"/>
          <a:stretch/>
        </p:blipFill>
        <p:spPr>
          <a:xfrm>
            <a:off x="-12700" y="10"/>
            <a:ext cx="12192000" cy="6857990"/>
          </a:xfrm>
          <a:prstGeom prst="rect">
            <a:avLst/>
          </a:prstGeom>
        </p:spPr>
      </p:pic>
      <p:sp>
        <p:nvSpPr>
          <p:cNvPr id="54" name="Rectangle 53">
            <a:extLst>
              <a:ext uri="{FF2B5EF4-FFF2-40B4-BE49-F238E27FC236}">
                <a16:creationId xmlns:a16="http://schemas.microsoft.com/office/drawing/2014/main" id="{8735A508-2662-409F-B5A3-AEA22CE92A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rgbClr val="00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Snip Single Corner Rectangle 17">
            <a:extLst>
              <a:ext uri="{FF2B5EF4-FFF2-40B4-BE49-F238E27FC236}">
                <a16:creationId xmlns:a16="http://schemas.microsoft.com/office/drawing/2014/main" id="{CB8B592B-E5AA-4055-8CB3-6AEDB35AD4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1"/>
            <a:ext cx="12188825" cy="6857999"/>
          </a:xfrm>
          <a:prstGeom prst="snip1Rect">
            <a:avLst>
              <a:gd name="adj" fmla="val 38352"/>
            </a:avLst>
          </a:prstGeom>
          <a:gradFill>
            <a:gsLst>
              <a:gs pos="10000">
                <a:schemeClr val="dk2">
                  <a:tint val="97000"/>
                  <a:hueMod val="92000"/>
                  <a:satMod val="169000"/>
                  <a:lumMod val="164000"/>
                  <a:alpha val="70000"/>
                </a:schemeClr>
              </a:gs>
              <a:gs pos="100000">
                <a:schemeClr val="dk2">
                  <a:shade val="96000"/>
                  <a:satMod val="120000"/>
                  <a:lumMod val="90000"/>
                  <a:alpha val="80000"/>
                </a:schemeClr>
              </a:gs>
            </a:gsLst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46F85EE-C447-41EF-8BAE-A865C27F6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0753" y="270935"/>
            <a:ext cx="4681118" cy="1143000"/>
          </a:xfrm>
        </p:spPr>
        <p:txBody>
          <a:bodyPr>
            <a:normAutofit/>
          </a:bodyPr>
          <a:lstStyle/>
          <a:p>
            <a:pPr algn="r"/>
            <a:r>
              <a:rPr lang="de-CH" b="1" dirty="0"/>
              <a:t>BLACKOUT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E6DC9F8-F9BD-4AFA-9CD8-562AE9F532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851275"/>
            <a:ext cx="8534400" cy="5767251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de-DE" sz="2400" b="1" dirty="0">
                <a:solidFill>
                  <a:schemeClr val="tx1"/>
                </a:solidFill>
              </a:rPr>
              <a:t>Diskussion und Information</a:t>
            </a:r>
          </a:p>
          <a:p>
            <a:pPr marL="0" indent="0">
              <a:lnSpc>
                <a:spcPct val="90000"/>
              </a:lnSpc>
              <a:buNone/>
            </a:pPr>
            <a:endParaRPr lang="de-DE" b="1" dirty="0">
              <a:solidFill>
                <a:schemeClr val="tx1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de-DE" b="1" dirty="0">
                <a:solidFill>
                  <a:schemeClr val="tx1"/>
                </a:solidFill>
              </a:rPr>
              <a:t>Aufgaben</a:t>
            </a:r>
          </a:p>
          <a:p>
            <a:pPr marL="0" indent="0">
              <a:lnSpc>
                <a:spcPct val="90000"/>
              </a:lnSpc>
              <a:buNone/>
            </a:pPr>
            <a:endParaRPr lang="de-DE" b="1" dirty="0">
              <a:solidFill>
                <a:schemeClr val="tx1"/>
              </a:solidFill>
            </a:endParaRPr>
          </a:p>
          <a:p>
            <a:pPr marL="342900" indent="-342900">
              <a:lnSpc>
                <a:spcPct val="90000"/>
              </a:lnSpc>
              <a:buAutoNum type="arabicPeriod"/>
            </a:pPr>
            <a:r>
              <a:rPr lang="de-DE" sz="1800" b="1" dirty="0">
                <a:solidFill>
                  <a:schemeClr val="tx1"/>
                </a:solidFill>
              </a:rPr>
              <a:t>Diskutiert das Szenario BLACKOUT in der Gruppe  </a:t>
            </a:r>
          </a:p>
          <a:p>
            <a:pPr marL="342900" indent="-342900">
              <a:lnSpc>
                <a:spcPct val="90000"/>
              </a:lnSpc>
              <a:buAutoNum type="arabicPeriod"/>
            </a:pPr>
            <a:r>
              <a:rPr lang="de-DE" sz="1800" b="1" dirty="0">
                <a:solidFill>
                  <a:schemeClr val="tx1"/>
                </a:solidFill>
              </a:rPr>
              <a:t>Macht dazu Notizen auf dem Arbeitsblatt (Download vom Arbeitsordner)</a:t>
            </a:r>
            <a:endParaRPr lang="de-DE" sz="2400" b="1" dirty="0">
              <a:solidFill>
                <a:schemeClr val="tx1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de-DE" b="1" dirty="0">
                <a:solidFill>
                  <a:schemeClr val="tx1"/>
                </a:solidFill>
              </a:rPr>
              <a:t>		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de-DE" b="1" dirty="0">
                <a:solidFill>
                  <a:schemeClr val="tx1"/>
                </a:solidFill>
              </a:rPr>
              <a:t>Leitfragen: </a:t>
            </a:r>
          </a:p>
          <a:p>
            <a:pPr lvl="2">
              <a:buFont typeface="Symbol" panose="05050102010706020507" pitchFamily="18" charset="2"/>
              <a:buChar char="-"/>
            </a:pPr>
            <a:r>
              <a:rPr lang="de-CH" sz="1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Wie abhängig sind wir von elektrischem Strom?</a:t>
            </a:r>
          </a:p>
          <a:p>
            <a:pPr lvl="2">
              <a:buFont typeface="Symbol" panose="05050102010706020507" pitchFamily="18" charset="2"/>
              <a:buChar char="-"/>
            </a:pPr>
            <a:r>
              <a:rPr lang="de-CH" sz="1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 würde alles bei uns zu Hause nicht mehr funktionieren?</a:t>
            </a:r>
          </a:p>
          <a:p>
            <a:pPr lvl="2">
              <a:buFont typeface="Symbol" panose="05050102010706020507" pitchFamily="18" charset="2"/>
              <a:buChar char="-"/>
            </a:pPr>
            <a:r>
              <a:rPr lang="de-CH" sz="1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welchen Bereichen benötigen wir Strom?</a:t>
            </a:r>
          </a:p>
          <a:p>
            <a:pPr lvl="2">
              <a:buFont typeface="Symbol" panose="05050102010706020507" pitchFamily="18" charset="2"/>
              <a:buChar char="-"/>
            </a:pPr>
            <a:r>
              <a:rPr lang="de-CH" sz="1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Welche Konsequenzen hat dies für uns, für Spitäler, für die Wirtschaft, für unsere Sicherheit …?</a:t>
            </a:r>
          </a:p>
          <a:p>
            <a:pPr lvl="2">
              <a:buFont typeface="Symbol" panose="05050102010706020507" pitchFamily="18" charset="2"/>
              <a:buChar char="-"/>
            </a:pPr>
            <a:r>
              <a:rPr lang="de-CH" sz="1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 würden wir am meisten vermissen?</a:t>
            </a:r>
          </a:p>
          <a:p>
            <a:pPr lvl="2">
              <a:buFont typeface="Symbol" panose="05050102010706020507" pitchFamily="18" charset="2"/>
              <a:buChar char="-"/>
            </a:pPr>
            <a:r>
              <a:rPr lang="de-CH" sz="1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Kann ein Stromausfall auch positive Auswirkungen haben?</a:t>
            </a:r>
          </a:p>
          <a:p>
            <a:pPr lvl="2">
              <a:buFont typeface="Symbol" panose="05050102010706020507" pitchFamily="18" charset="2"/>
              <a:buChar char="-"/>
            </a:pPr>
            <a:endParaRPr lang="de-CH" b="1" dirty="0">
              <a:solidFill>
                <a:srgbClr val="FFFF00"/>
              </a:solidFill>
            </a:endParaRP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6E8443E6-406A-4E9D-BBDF-18D82C7E57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197444" y="2963333"/>
            <a:ext cx="2981858" cy="3208867"/>
            <a:chOff x="9206969" y="2963333"/>
            <a:chExt cx="2981858" cy="3208867"/>
          </a:xfrm>
        </p:grpSpPr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31BA182A-2104-4C55-A000-6A17CB398C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E7FCCA59-6939-4760-9F82-2FC2E686F5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0FB56C56-4387-44BD-B03A-5191625A5E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B2F6CE9C-E697-4BCF-9715-53021444C4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25D51363-57A9-46E1-8441-64EAF401C3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3623900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84E87B39-6F85-407B-9E77-CADAC7C68E6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grayscl/>
          </a:blip>
          <a:srcRect r="444"/>
          <a:stretch/>
        </p:blipFill>
        <p:spPr>
          <a:xfrm>
            <a:off x="12698" y="10"/>
            <a:ext cx="12192000" cy="6857990"/>
          </a:xfrm>
          <a:prstGeom prst="rect">
            <a:avLst/>
          </a:prstGeom>
        </p:spPr>
      </p:pic>
      <p:sp>
        <p:nvSpPr>
          <p:cNvPr id="54" name="Rectangle 53">
            <a:extLst>
              <a:ext uri="{FF2B5EF4-FFF2-40B4-BE49-F238E27FC236}">
                <a16:creationId xmlns:a16="http://schemas.microsoft.com/office/drawing/2014/main" id="{8735A508-2662-409F-B5A3-AEA22CE92A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rgbClr val="00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Snip Single Corner Rectangle 17">
            <a:extLst>
              <a:ext uri="{FF2B5EF4-FFF2-40B4-BE49-F238E27FC236}">
                <a16:creationId xmlns:a16="http://schemas.microsoft.com/office/drawing/2014/main" id="{CB8B592B-E5AA-4055-8CB3-6AEDB35AD4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1"/>
            <a:ext cx="12188825" cy="6857999"/>
          </a:xfrm>
          <a:prstGeom prst="snip1Rect">
            <a:avLst>
              <a:gd name="adj" fmla="val 38352"/>
            </a:avLst>
          </a:prstGeom>
          <a:gradFill>
            <a:gsLst>
              <a:gs pos="10000">
                <a:schemeClr val="dk2">
                  <a:tint val="97000"/>
                  <a:hueMod val="92000"/>
                  <a:satMod val="169000"/>
                  <a:lumMod val="164000"/>
                  <a:alpha val="70000"/>
                </a:schemeClr>
              </a:gs>
              <a:gs pos="100000">
                <a:schemeClr val="dk2">
                  <a:shade val="96000"/>
                  <a:satMod val="120000"/>
                  <a:lumMod val="90000"/>
                  <a:alpha val="80000"/>
                </a:schemeClr>
              </a:gs>
            </a:gsLst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46F85EE-C447-41EF-8BAE-A865C27F6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0753" y="270935"/>
            <a:ext cx="4681118" cy="1143000"/>
          </a:xfrm>
        </p:spPr>
        <p:txBody>
          <a:bodyPr>
            <a:normAutofit/>
          </a:bodyPr>
          <a:lstStyle/>
          <a:p>
            <a:pPr algn="r"/>
            <a:r>
              <a:rPr lang="de-CH" b="1" dirty="0"/>
              <a:t>BLACKOUT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E6DC9F8-F9BD-4AFA-9CD8-562AE9F532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912" y="197153"/>
            <a:ext cx="8534400" cy="2206413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de-DE" b="1" dirty="0">
                <a:solidFill>
                  <a:schemeClr val="tx1"/>
                </a:solidFill>
              </a:rPr>
              <a:t>Diskussion und Information (Video: auf das Bild klicken)</a:t>
            </a:r>
          </a:p>
          <a:p>
            <a:pPr marL="0" indent="0">
              <a:lnSpc>
                <a:spcPct val="90000"/>
              </a:lnSpc>
              <a:buNone/>
            </a:pPr>
            <a:endParaRPr lang="de-DE" sz="18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e-DE" sz="1800" b="1" dirty="0">
              <a:solidFill>
                <a:schemeClr val="tx1"/>
              </a:solidFill>
            </a:endParaRP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6E8443E6-406A-4E9D-BBDF-18D82C7E57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197444" y="2963333"/>
            <a:ext cx="2981858" cy="3208867"/>
            <a:chOff x="9206969" y="2963333"/>
            <a:chExt cx="2981858" cy="3208867"/>
          </a:xfrm>
        </p:grpSpPr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31BA182A-2104-4C55-A000-6A17CB398C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E7FCCA59-6939-4760-9F82-2FC2E686F5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0FB56C56-4387-44BD-B03A-5191625A5E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B2F6CE9C-E697-4BCF-9715-53021444C4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25D51363-57A9-46E1-8441-64EAF401C3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" descr="Was bei einem Blackout passiert. Reportage und Kommentar -  matthiaszehnder.chmatthiaszehnder.ch">
            <a:hlinkClick r:id="rId5"/>
            <a:extLst>
              <a:ext uri="{FF2B5EF4-FFF2-40B4-BE49-F238E27FC236}">
                <a16:creationId xmlns:a16="http://schemas.microsoft.com/office/drawing/2014/main" id="{E1C13804-C74F-9CEB-F0A3-EF7FB35356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715" y="1938071"/>
            <a:ext cx="7097886" cy="399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992109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8F1EF17D-1B70-428C-8A8A-A2C5B390E1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2FAEDF3-CEC8-4BF6-8EA7-4079C47183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98DB8F4-CD77-4FCC-8544-ADE8B478C1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22202DFE-039D-48E4-8536-FA30F24894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81F05E26-510E-4164-83C7-28E4FE9D7E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E632161A-50D4-4D96-887A-98FC920931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BADDD09E-8094-4188-9090-C1C7840FE7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2752972-B431-4712-969E-CE98AD9D1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5147367"/>
            <a:ext cx="4205003" cy="15070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b="1" dirty="0"/>
              <a:t>VORTRAG</a:t>
            </a:r>
          </a:p>
        </p:txBody>
      </p:sp>
      <p:sp>
        <p:nvSpPr>
          <p:cNvPr id="20" name="Snip Diagonal Corner Rectangle 24">
            <a:extLst>
              <a:ext uri="{FF2B5EF4-FFF2-40B4-BE49-F238E27FC236}">
                <a16:creationId xmlns:a16="http://schemas.microsoft.com/office/drawing/2014/main" id="{C58F6CE0-025D-40A5-AEF1-00954E3F98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000" y="620722"/>
            <a:ext cx="5136155" cy="5286838"/>
          </a:xfrm>
          <a:prstGeom prst="snip2DiagRect">
            <a:avLst>
              <a:gd name="adj1" fmla="val 9954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Bildplatzhalter 5" descr="Ein Bild, das Person, drinnen, Kind, Tisch enthält.&#10;&#10;Automatisch generierte Beschreibung">
            <a:extLst>
              <a:ext uri="{FF2B5EF4-FFF2-40B4-BE49-F238E27FC236}">
                <a16:creationId xmlns:a16="http://schemas.microsoft.com/office/drawing/2014/main" id="{D86EA2A2-45F1-4304-9E45-2B0F4105C39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4"/>
          <a:srcRect l="1476" r="1475" b="-1"/>
          <a:stretch/>
        </p:blipFill>
        <p:spPr>
          <a:xfrm>
            <a:off x="797205" y="786117"/>
            <a:ext cx="4809744" cy="4956048"/>
          </a:xfrm>
          <a:custGeom>
            <a:avLst/>
            <a:gdLst>
              <a:gd name="connsiteX0" fmla="*/ 478762 w 4809744"/>
              <a:gd name="connsiteY0" fmla="*/ 0 h 4956048"/>
              <a:gd name="connsiteX1" fmla="*/ 4809744 w 4809744"/>
              <a:gd name="connsiteY1" fmla="*/ 0 h 4956048"/>
              <a:gd name="connsiteX2" fmla="*/ 4809744 w 4809744"/>
              <a:gd name="connsiteY2" fmla="*/ 4477286 h 4956048"/>
              <a:gd name="connsiteX3" fmla="*/ 4330982 w 4809744"/>
              <a:gd name="connsiteY3" fmla="*/ 4956048 h 4956048"/>
              <a:gd name="connsiteX4" fmla="*/ 0 w 4809744"/>
              <a:gd name="connsiteY4" fmla="*/ 4956048 h 4956048"/>
              <a:gd name="connsiteX5" fmla="*/ 0 w 4809744"/>
              <a:gd name="connsiteY5" fmla="*/ 478762 h 4956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09744" h="4956048">
                <a:moveTo>
                  <a:pt x="478762" y="0"/>
                </a:moveTo>
                <a:lnTo>
                  <a:pt x="4809744" y="0"/>
                </a:lnTo>
                <a:lnTo>
                  <a:pt x="4809744" y="4477286"/>
                </a:lnTo>
                <a:lnTo>
                  <a:pt x="4330982" y="4956048"/>
                </a:lnTo>
                <a:lnTo>
                  <a:pt x="0" y="4956048"/>
                </a:lnTo>
                <a:lnTo>
                  <a:pt x="0" y="478762"/>
                </a:lnTo>
                <a:close/>
              </a:path>
            </a:pathLst>
          </a:custGeom>
        </p:spPr>
      </p:pic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1851B89-C2A3-4DC1-9524-000C138133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39904" y="668996"/>
            <a:ext cx="5354891" cy="4777462"/>
          </a:xfrm>
        </p:spPr>
        <p:txBody>
          <a:bodyPr vert="horz" lIns="91440" tIns="45720" rIns="91440" bIns="45720" rtlCol="0" anchor="ctr"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de-DE" b="1" dirty="0">
                <a:solidFill>
                  <a:schemeClr val="tx1"/>
                </a:solidFill>
              </a:rPr>
              <a:t>Aufgaben</a:t>
            </a:r>
          </a:p>
          <a:p>
            <a:pPr>
              <a:lnSpc>
                <a:spcPct val="90000"/>
              </a:lnSpc>
            </a:pPr>
            <a:endParaRPr lang="de-DE" sz="1100" b="1" dirty="0">
              <a:solidFill>
                <a:schemeClr val="tx1"/>
              </a:solidFill>
            </a:endParaRPr>
          </a:p>
          <a:p>
            <a:pPr marL="342900" indent="-342900">
              <a:lnSpc>
                <a:spcPct val="90000"/>
              </a:lnSpc>
              <a:buAutoNum type="arabicPeriod"/>
            </a:pPr>
            <a:r>
              <a:rPr lang="de-DE" b="1" dirty="0">
                <a:solidFill>
                  <a:schemeClr val="tx1"/>
                </a:solidFill>
              </a:rPr>
              <a:t>Bereitet in der Gruppe 1 einen kurzen Vortrag vor, um den anderen Lernenden den Inhalt des Films „Blackout“ vorzustellen.</a:t>
            </a:r>
          </a:p>
          <a:p>
            <a:pPr marL="342900" indent="-342900">
              <a:lnSpc>
                <a:spcPct val="90000"/>
              </a:lnSpc>
              <a:buAutoNum type="arabicPeriod"/>
            </a:pPr>
            <a:r>
              <a:rPr lang="de-DE" b="1" dirty="0">
                <a:solidFill>
                  <a:schemeClr val="tx1"/>
                </a:solidFill>
              </a:rPr>
              <a:t>Macht dazu eine Stichwortliste als Handzettel und ev. eine Skizze zu einem wichtigen Punkt</a:t>
            </a:r>
          </a:p>
          <a:p>
            <a:pPr>
              <a:lnSpc>
                <a:spcPct val="90000"/>
              </a:lnSpc>
            </a:pPr>
            <a:endParaRPr lang="de-DE" b="1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de-DE" b="1" dirty="0">
                <a:solidFill>
                  <a:schemeClr val="tx1"/>
                </a:solidFill>
              </a:rPr>
              <a:t>Tipps</a:t>
            </a:r>
          </a:p>
          <a:p>
            <a:pPr marL="628650" lvl="1" indent="-171450">
              <a:buFontTx/>
              <a:buChar char="-"/>
            </a:pPr>
            <a:r>
              <a:rPr lang="de-CH" sz="1400" b="1" dirty="0">
                <a:solidFill>
                  <a:srgbClr val="FFFF00"/>
                </a:solidFill>
              </a:rPr>
              <a:t>Keine Angst vor dem Publikum</a:t>
            </a:r>
          </a:p>
          <a:p>
            <a:pPr marL="628650" lvl="1" indent="-171450">
              <a:buFontTx/>
              <a:buChar char="-"/>
            </a:pPr>
            <a:r>
              <a:rPr lang="de-CH" sz="1400" b="1" dirty="0">
                <a:solidFill>
                  <a:srgbClr val="FFFF00"/>
                </a:solidFill>
              </a:rPr>
              <a:t>Ein starken und berührenden Anfang finden</a:t>
            </a:r>
          </a:p>
          <a:p>
            <a:pPr marL="628650" lvl="1" indent="-171450">
              <a:buFontTx/>
              <a:buChar char="-"/>
            </a:pPr>
            <a:r>
              <a:rPr lang="de-CH" sz="1400" b="1" dirty="0">
                <a:solidFill>
                  <a:srgbClr val="FFFF00"/>
                </a:solidFill>
              </a:rPr>
              <a:t>Spickzettel hilft (Stichworte)</a:t>
            </a:r>
          </a:p>
          <a:p>
            <a:pPr marL="628650" lvl="1" indent="-171450">
              <a:buFontTx/>
              <a:buChar char="-"/>
            </a:pPr>
            <a:r>
              <a:rPr lang="de-CH" sz="1400" b="1" dirty="0">
                <a:solidFill>
                  <a:srgbClr val="FFFF00"/>
                </a:solidFill>
              </a:rPr>
              <a:t>In Bildern sprechen</a:t>
            </a:r>
          </a:p>
          <a:p>
            <a:pPr marL="628650" lvl="1" indent="-171450">
              <a:buFontTx/>
              <a:buChar char="-"/>
            </a:pPr>
            <a:r>
              <a:rPr lang="de-CH" sz="1400" b="1" dirty="0">
                <a:solidFill>
                  <a:srgbClr val="FFFF00"/>
                </a:solidFill>
              </a:rPr>
              <a:t>Kurze prägnante Sätze (nicht herunterhaspeln)</a:t>
            </a:r>
          </a:p>
          <a:p>
            <a:pPr marL="628650" lvl="1" indent="-171450">
              <a:buFontTx/>
              <a:buChar char="-"/>
            </a:pPr>
            <a:r>
              <a:rPr lang="de-CH" sz="1400" b="1" dirty="0">
                <a:solidFill>
                  <a:srgbClr val="FFFF00"/>
                </a:solidFill>
              </a:rPr>
              <a:t>Gerader Stand, Leute ansehen, lächeln</a:t>
            </a:r>
            <a:endParaRPr lang="en-US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8025A22-9C86-4108-A289-BD5650A8EA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59A3623F-EF59-4F0B-9030-79CB7F9950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9EBD0F53-A43D-414A-8653-E9F1D36103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908661C0-6128-4F64-8EDF-2D73D5F476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C8AFEF08-AFBA-4125-B170-D3EB3E11DB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AA0E13BF-B4CA-4B20-A5DD-50ABBAEC7B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itel 1">
            <a:extLst>
              <a:ext uri="{FF2B5EF4-FFF2-40B4-BE49-F238E27FC236}">
                <a16:creationId xmlns:a16="http://schemas.microsoft.com/office/drawing/2014/main" id="{F2285A85-F268-4DFF-BF71-9E9B688C4750}"/>
              </a:ext>
            </a:extLst>
          </p:cNvPr>
          <p:cNvSpPr txBox="1">
            <a:spLocks/>
          </p:cNvSpPr>
          <p:nvPr/>
        </p:nvSpPr>
        <p:spPr>
          <a:xfrm>
            <a:off x="6888730" y="0"/>
            <a:ext cx="468111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de-CH" b="1"/>
              <a:t>BLACKOUT</a:t>
            </a:r>
            <a:endParaRPr lang="de-CH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459647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05F7305C-21B9-40A2-B0BB-C7FF619C4B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279" y="1798894"/>
            <a:ext cx="4213316" cy="276875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349496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OJECT_VERSION" val="9.3"/>
  <p:tag name="ISPRING_PROJECT_FOLDER_UPDATED" val="1"/>
  <p:tag name="ISPRING_FIRST_PUBLISH" val="1"/>
  <p:tag name="ISPRING_LMS_API_VERSION" val="SCORM 1.2"/>
  <p:tag name="ISPRING_ULTRA_SCORM_COURSE_ID" val="901A76B1-41F2-4090-88E2-B6680B1BC550"/>
  <p:tag name="ISPRING_CMI5_LAUNCH_METHOD" val="any window"/>
  <p:tag name="ISPRINGCLOUDFOLDERID" val="1"/>
  <p:tag name="ISPRING_OUTPUT_FOLDER" val="[[&quot;g\u0312\uFFFD{23CD6EB6-CBFD-44F8-9BAF-5E655E4A6134}&quot;,&quot;E:\\Anton\\01 kik\\Lerneinheiten\\Energie&quot;]]"/>
  <p:tag name="ISPRING_SCORM_RATE_SLIDES" val="0"/>
  <p:tag name="ISPRING_CURRENT_PLAYER_ID" val="universal"/>
  <p:tag name="ISPRINGONLINEFOLDERDOMAIN" val="https://kikcom-lernzenter-3.ispringlearn.com"/>
  <p:tag name="ISPRING_PRESENTATION_COURSE_TITLE" val="ENERGIE-BLACKOUT_SekII"/>
  <p:tag name="ISPRING_PLAYERS_CUSTOMIZATION_2" val="UEsDBBQAAgAIAHA4Fk82YVgCRwMAAOEJAAAUAAAAdW5pdmVyc2FsL3BsYXllci54bWytVl1P2zAUfS4S/yHyO3FLxwYoATEktIcxIXVse6vc5DbxmtiZ7RC6X78b5zukbEir1Cq5vuf4fhxf17t+ThPnCZTmUvhk4c6JAyKQIReRTx6/3p2ck+ur4yMvS9gelMNDn+SClwCWECcEHSieGQQ/MBP7pGdwkZk4meJScbP3yXKO3O1Oyzk5Ppqhi9A+iY3JLiktisLlGhEi0jLJSxLtBjKlmQINwoCiVRjEabCX5u9o/KZSULPPQPeQmXn7xjVJy/Gs+YCkWLpSRfR0Pl/QH/efV0EMKTvhQhsmAiAOVnJmS7lhwe5ehnkCurTNvCrIFRhTBmFtM89c8sW5cLQKfFI5rFPQmkWg3UREhLZ+DWdDUGEa65qJcC3YE49Ymdta1162RR2JjqUyQW5q9A72G8lUuG7tPX+PTkTsbROm45pPD3Kx/DteJ2P91uX7ZCw2o3yTcB3jUh/SWaeToMNdvdTW2Mr2sZHtXclEHAW/cq4gtK/f2hMwX5Bqw1bmNk5XFwEu4NMdC4xU+1uEoXRr2bitUtxKKa4FtRxuu/uqoyBNtltgJlfQlGrmPfEQ5BemlO3XlVE5eHRkrLF0CPZolXLdpK4hXmzS5OwfelP6jVrzU7/WGQv4H435hERtTbgI4fmOo4+BFGtqAItd2lyTJW65ZxeTzjdp7zANTN1JwKZgIo5hKgI8+yEzjHZ2eggKiml0CXI1wvYWDoJjHsUJfs0kw3j1IE3K1G6SobdwEJzIYDcBbc0HgRslC8xQ51mGA+Bl8V6utx2h45aMdNmK0aMT49ALcm1kyn9bpQ/mpLm0kn7l9B4fOYc+Degm4y3kw/w1xGgSDOJq5sL2NQKcC08citWA56S2uhkO8YlZXz6NBnxpeihnTDOdS8M6qyzjOQ4mzyqv5hzn2cgnhC3LE3PbT2h4eVjoKOHpe2OK6zueVVms+G9wCh6Wfw0WSyy1E0Opd5+8P1/2GFCLOBkH21vToR23UjR1cF1q36pf247mhqq1UsnskKS8uhcVppoHH1GOkZK5CEcCsA2r6XWC8/hGAXMS2GJGi1M8HjLzyTt8qHO+OLvoUv6wuGiwNq6HauMqljdcR3XAnfxofZDaRLx6ruHjH1BLAwQUAAIACABpbVtPcckHomAGAAB9FQAAHQAAAHVuaXZlcnNhbC9jb21tb25fbWVzc2FnZXMubG5npVjLbttGFN0HyD8MCARoAcdJCiQoClvBSBpbjClSISk7cVEQlDWiBuIj4MNOteqHZBn0E7zyTn/SL+mZIfVK7JB0FgY8ku77nnPvzNHbz1FIrnmaiSQ+1l4dvtQIj6+SqYiDY23snjz/XSNZ7sdTP0xifqzFiUbedp4+OQr9OCj8gOP/p08IOYp4luGYdeRpeyZieqyNul6X9s481/LoaOR1x65rmZ5Bu8zQOl3/anH0ovr5A9I9azii5kfPsE4tr6ufap0TkUY8DpMgIb/89ubN51ev3/zaSoszpIbxvZ7XLxuoMV3bMjzoYoZnsg+u1rlgusvsdpLW2DV0k2kd3RxQw20nPLLZuda5HNurL72zWtGxbTPT9RxD7zNPdzzTclU2DOayvtZxBCfR6i7LeEwycTUnU3xwkoQC5+skDLN89TWeioD4ccbn+LCIyCxJ85k/T3FaFmSxuo1jHtc50reGVDc9mzmurfdc3TK1Dovz7GpehNBfxAGRvkxEnvMD4k94Sqb4o0WepGTu52TqZzhls9Wdsiy/HKWrr3A893O0MPGLmfQ+wxf9JILbnMSIKCc8Df1ikh/Wu3hhGhbtq04dMsehpyjROCq1fmMtEjk5F1OeZJvUbJNxQEJ/ik82Eam0LpIslw0HXcJyCI1veDyVgQvnUwrUkVHo/03mPC3inKf17tr0QjdPAS3LcDxm9tefoDk4AocfZMJhokFx9lXZ1GG21rF9eJ0GRRSJRyjwFMhoGPKMhKtbFLqtHwP9dGDgz5XOGLxALbNczPJ2WkYMneY0kQNOmA2QOc6FZQMbp3xS1VD23sjPsht0PuFCoUBWdL8lUH/wZYoa19ZON3sWgNlzd8z1d42ILK+6d5GkKV/k9RrhPFXAqsCOHKCjPVex1C7Opee6bDF/ofzew/mE++mEi1w1zzWwp+Jfk4KcF6EvtdT5Y9Cx2Rt4XXfD9k6Zm4aC4Ir7YEj8MCtxB9gtCwW8g01k0tc9MMVFvmxQjsqK17U+gCC1jsl0s42MdaZ1rLM2Eh+Zo3Xe0ToRk57rp1QVFdy9Js81cc992aBxkZLLIsBQlh0I4kT1JClhIsvs4Bclnx+2M+aw92MgQqfGj6eEKLlY2gskYPCRzQUMz5IQuityrDWOqdZjfQnb92P90juhusH63/fwdHWXzmTQChvbSXQAjG6g+r4QS7A+ICRnwrNq9pl99uEZ8pMVkorW8bR1bG9+PoyxEi37pqtUHOwAaxvAY/yQ3PEjJza5QNC5GlHf5uKn/HB6zKS2bj2iWDdchGW58HVfYMMMCHjo/ryV4jIGXw6zsu0f4+cPancJEJ3AwYznSzmSdxllx8eHXNyy5mP9uq+WP+1UWfUGHjnl7GPY0QB39nzoi7C52EAa7eogznOONKRBG5u6eQLBfgKezptLmVYleIZxLMcZuitSY1gtYhEpFbZxxBkg8SoKGi+5aBXEOTKwiQIeqAnVXPyCdR3cInCZ4JNMtlGdqKKAujG/Rb9aAg/2B3q2HukYGpupXtu9O/v73jxzddeA/6Z/LYJyG5IbDGqDKXQ1x5oU168w0D0esnVaykG0F91wdQsmQGizChSKShIVEZg+4PPVLXYnxQ9vf8ZaGcz+dre1Wad5g+t7CnSeyHtNRM7XGVfDsyxEeVOoQD3jaS4CABgLdH1ZHEZtLE09avbkqkUnk5Q3WbgrOaBJpsNwnfWyVsJq9UWtEzHW7igCA8HdgM+KJleKSnN5Ze2zEwrt6yaVA7ih/DduKVHwyyQWSN4frZTIlRJMyzbK/jSTXKCef7VWI+PYaCn3oJx/zmsVubS77wIO+iUzm8hVbwZryWYvB66OFn/ozr17Qd25cqM1Z7I1q2s3ftHleeoDeXIGfX/vFhEZJhGORN1bJ6o9Dus9A8aq9qCuS3uDIWCIpdjG75IivapvsV0V6w7rWWMbd88KwWcFlkDQaYgQRPZJ8LCNziG1z0DO6hoJ8vHThZB38yC74eliyYuAt9Gm6o6Klz3XRnL7WhTP/TAHWS/V/V5kbbQ8buLK4F195NF+Xz2eIaehuFpUrTNHQg7UZRizZuc9bS5wN1sWs9Vdgym6NtEbUBPT5H4r9xhRl5312lVrxGZs844mH3nUO4khX2n+++ffOmk13tdEDrIszztUed/A35wy9VB69GLn3fR/UEsDBBQAAgAIAGltW08VHmAbowAAAH8BAAAuAAAAdW5pdmVyc2FsL3BsYXliYWNrX2FuZF9uYXZpZ2F0aW9uX3NldHRpbmdzLnhtbHWQQQqDMBBF957CGwhdh0DXpUWoFxhxlECSCZlR8PZNRG1p02Xe+z/DjGIUMX5iXdW1glnoKRBFS5xRNe93tgwLXr1xIIZ8woK850omNyxRaCMyetmUHsFyyv/wY3hrYT0/4iNeMOVCZxzqS6mwmVzysJhpY90aUI8R04AvmHPoobd4w7UniMPjDOwb/9W5mzabHd5pQB0iuSCq+UBVutdx9BdQSwMEFAACAAgAaW1bT4OuCHcRBAAAXREAACcAAAB1bml2ZXJzYWwvZmxhc2hfcHVibGlzaGluZ19zZXR0aW5ncy54bWztWM1u20YQvuspFixyc0Q7tRvHoGQ4+kHZ2JJrKW7ii7EkR+RCy12Cu5Rin/ogPQZ5BJ9y05v0STrLH0XyT8BUdWqgPQgSd2e++WbmWwxXzuGHmJMZpIpJ0bJ2mtsWAeHLgImwZb0d95/vW0RpKgLKpYCWJaRFDtsNJ8k8zlQ0Aq3RVBGEEeog0S0r0jo5sO35fN5kKknNruSZRnzV9GVsJykoEBpSO+H0Cr/0VQLKKhFqAOAnlqJ0azcahDgF0okMMg6EBchcMJMU5X1OVWTZhZlH/WmYykwEHcllStLQa1k/7Pdf73T3KpsCqstiEKYmqo2LZlkf0CBghgXlI3YNJAIWRkj35a5F5izQUct6sWtQ0Nq+i5JjF6lTg9KRWAOhS/gYNA2opsVjEU/DB62qhWIpuBI0Zv4Yd4jJv2V1x5c/vz/tnR27gzeX4+HweOyeFiRyH3sdx7HXAzlISGapD8s4DtWa+hHyRp8J5Qoce3WpMmOmg9TXbIY1gVs0JxnnoyxJZKrbOs0gp7G6uKT3AIwzkWItd/NMPMmxtTkpVGnsQTCgMaw0ezRloo+WOxaZYJ34VcsaJiDIiAoUGNOUM38JoDJPaaZzYfVL66OUUU4QD08AkJOR9YVCkZkf0VTBKrVqR5m2+u2TxY0fYWPJBPNEy2sQW2QuyYgBodkkhGhxk2oSUQ/EYV6X0vEhQOMYLz4rFA4JqCK/ZuyaeAAiMMgezFDHxibA8gHpS46/rzNzpFH56NTcIIjSEOHKs9Gx2+1duoNu792zlZAmxQmN0r8RpOC5DoxNMuG2NosQLD6nE4yAPYz0CsAWJlYUqsoPJaNNT+7kpzLfpF1y/fYC4m831/XUaIvMJOdKLz6KgIWITlMPmFHIWu/KiizbVifoOboHEJPzygmf0hLIY1oD6aKcZUgmkGoWYjc5r5nPRWaACgVnIlzmlrPF7xJ4Ju9vZSWd7xKqKug/IJE5MH478IORC3eTKjWHsTjT36wWhShfBHBLLeWRIFm8QtMc7+niRoh69TXBcmpEYKUvspBikRHCgxTLpjBGCHmU6lhungMrlGiQQ/By5DNgGGIieQhVVrXCbO+8+HF376eX+68Omvafv396/lWncj6ecooUygHZ+eqEvOOLUoxx4EGw4u8Oxr2zo87YPXfH7y/HvXfjdYCc093R4NhmbN0/xcxYfLJD7OLt2eKPzps6/fmt52Jt6lj+clTHatBzB3XshrXYnaaLj8s3rpWRXIsJnbGwcGQ4KICZc+JHiCim+tGk+53kt/FLVKHfx5HfUy7cpuf2v1q3p/3W/kiVG/VO3NfD4+7/Z/bfqmDxtLz9rl13Hfve+7jZiZlgMZaVswCWl/j23u42XqDv3Wo0EG39L5F24y9QSwMEFAACAAgAaW1bTz5fL6RzAwAA/gsAACEAAAB1bml2ZXJzYWwvZmxhc2hfc2tpbl9zZXR0aW5ncy54bWyNVmFv2jAQ/Tx+BWLfYaV0tFKKRFuQqrG2WhnfneQAC8eObIeOf7+zEweHBAhRpeTde/H57uXcQO0o7+5BKir4Y2/Ym3S+BVEmJXC9hCRlREM3JApe48fe/O9i0RtYhmBCfoLWlG8UAgXSpciKRJISfliIjeiHJNptpMh43Jt8n9+aKxhY6oloe0hBMsp3yLsb3j+9zJt5jCr9qiHpr0kEfYGJo2B2MxvOhm0EqQSlwCTz8DIdTn9e0TASAnOrjMaj+9G0leK4zNz+Won2VFFtRePh+HY8ahZhaZFbreuFNVKRZmn7NqRSbEzuJ4qxua4omCAxugHpLw/mukJHZx3MIlf6reGfvlL7MNNa8H4kuEbT9rmQCWGoWdtfK03R4RYK66JyCcw8jFsInIPCcRydKwzZQLXq9+vwJr47w8bqgazyL2Wfu8YvJmkmKkZjzEPI2GYMP8x1pBZ33pcfmBpKwT7MCpWJYPwcMphomUEwcE8morbi6z3T+LnDZE2YwrAPOcoHbvKDZMq9ooo51h/4ojz2KAXg4ivBsgSe8yw9WhV37OfnJ9s3P68SKxOTsC8gL7Mj6HhvWO8azwMd79MU/Z2zQ418GjEK9wk9Edu8C4X+FgAneO+q455syLx+YQaP8tYrAEtIRAwT64clTcB0JhhYzCQxOMki4GRPN0TjKfLbcMKDTV0Fg5NA7qFGywSaagZ1I0UikwqTwOCq2FzRnYaIEeSfnprqBay141ZBV3pzSvm9ts++e4vYvv76vEr5Q1fj+fXYS4jcgVwKwVSvW0hwhmF57bF5SjfHBI4fkK98LTyBXbNRwYUG1Yop8o+pFZdoTaJtgqk0p10Wz3avsUtBsV69ezxLQpAz7DgFZ7UqZlhbutky/NMrCl8QV+lngkant/gqTmjpYg+wPQYio61zeP5g8CRjmjLYgxsJHmA2eWY7gUJT1/donFN1m4dctVoxPY5W8FnVQI2+wnya+XnkipU1CZXdznEmXB7MxWAzNvQZOWCt4r8Sgw31wqZ4tSOZFp+aSF004vhsN0v2MOU0sQMEYV2aoiliFEyItCiCDbk0a7hb3Bwp5YvKXTVEmgVmOE6GTQIbqc7GJX5vk7UE8OeiBTvltP4Fh1AQGb+VhMr4bggbLe4MjzM7YnE0J6kOBh5kW1FWHe/xv/5Jp/MfUEsDBBQAAgAIAGltW0/znm7yDQQAAOcQAAAmAAAAdW5pdmVyc2FsL2h0bWxfcHVibGlzaGluZ19zZXR0aW5ncy54bWztWM1u20YQvuspFixyc8Q4dRrXoGQ4koywsSXVYtzEF2NJjsiFl7sEdynFPvVBegz6CD7lpjfpk3SWP4pkywZT124L9GBIXO58880333JEO/ufEk5mkCkmRcfabr+wCIhAhkxEHeu9d/h81yJKUxFSLgV0LCEtst9tOWnuc6biCWiNWxVBGKH2Ut2xYq3TPduez+dtptLM3JU814iv2oFM7DQDBUJDZqecXuKHvkxBWRVCAwD8S6SowrqtFiFOiXQsw5wDYSEyF8wURflbnXDLLnf5NLiIMpmLsCe5zEgW+R3ru93DN9v9V/WeEqnPEhBGEtXFRbOs92gYMkOC8gm7AhIDi2Jk+3rHInMW6rhjvdwxKLjbvo1SYJeVU4PSkyiB0BV8ApqGVNPyssyn4ZNW9UK5FF4KmrDAwzvElN+x+t7524/jwcmRO3x37o1GR547LkkUMfY6jmOvJ3KQkMyzAJZ5HKo1DWLkjTFTyhU49upSvY2ZBtJAsxlqAjdoTnPOJ3maykx3dZZDQWN1cUnvDhhnKsVa7eaa+JJjZwtSaNLEh3BIE9RgfCgsMkVh+GXHGqUgyIQKNBTTlLNgGaFyX2mmCyMdVrsPMkY5QbOg44EcT6yvOctSgphmCla51HeU6WPQPV5cBzF2kkyxMNx5BWKLzCWZMCA0n0YQL64zTWLqg9gvhKgC7wI0gcnii0KnkJAq8nPOrogPIEKD7MMMjWv2hKgXkEPJ8ftVbo4wpyao/YAkSkOMK88mR25/cO4O+4MPz1ZSmhKnNM7+QpKS5zowNsmk23pYhnDxJZtiBuxhrFcAtrCwUqi6PnweaNOTW/WpPDBlV1y/XUD87hZGvjDeIjPJudKLzyJkEaLTzAdmHLLWu0qRZduaJD3F8BAScloH4VVWAflMayB9tLOMyBQyzSLsJucN6znLDVDp4FxEy9oKtvhZAc/k5lbW1nmSVLWgf4NF5sD4zcR3Zi7DTanUHMbyTH+zWxSifDXADbdUR4LkyQpNc7wvFtdCNNPXJCuoEYFKn+URRZERwocMZVOYI4IiS30sH14DK51okCPwC+QTYJhiKnkEdVWN0rzYfvn9zqsfXu/+uNe2//j19+f3BlUDccwpUqgmYu/ekXgrFq2Y4ISDcCXeHXqDk4Oe55663sdzb/DBWwcoON0eDY5t5tTmsWXm4M2p5f9zY+vs/cnit967Jh35ZeCiGk12/nTQZNdw4A6b7Bs1YjfOFp+XP6pWhnAjJnTGojKQ4WgAZk5GECOiuNCPZtYnMtzG30nsXseVHn0cw/2bpdp4Nv+XqrGr1KYHGZlAwkzQEz3RHkm1yeDYfTM66j+qfKyZfv9B0z1UvvJq+fq69r7q2BtfqFu4vv7PiW7rT1BLAwQUAAIACABpbVtPjFjtjbgBAABtBgAAHwAAAHVuaXZlcnNhbC9odG1sX3NraW5fc2V0dGluZ3MuanONlEFvwiAUx+9+ioZdFzOrrrqbi5os8bBk3pYdaPusjRQIYKczfveVOhUodcKl/Pvr//Ee5R06QTVQgoKX4FA/1+t3e11roDUltvBo66RFL7SOJMlTWOYFkJwCcpDy/OlFPl4JnzGitWm8/9C20vBDTL9ZYSJNnHsshEeTHq30aN8ebecL/GNl9pfVKSOjzPFWKUa7CaMKqOpSJgpcM+hhVQ8zQQdmJYh/0BVOwDIdhqM4bSWvjoM4SpOxySWs4JjuFyxj3Rgnm0ywLU1P9Lyvp0mv9xxEdeCbS9jX6dwESC7Vm4LCDTzrzcJZ2E5yAVLCX9zxdBJOnr0wwTEQM6FoMBpMbqCW8bweN+gyl7k601EY9aOBSXOcQaNKo1XcS4c2RiuvRjUbwU+cgp0yksEWQfAeRMOq+WNwxrf8jgPkgmW6Ik000tOLEobTnGYnbjrW08vpzWrbtn+j7hjdmIn0fHrwpKfJOMWYIOuaMeearT23tmhrLnd0BuW93NKJuvD1BeITqU9s72euWF5Eaz/KbTZ6/VlljsUGxJIxUvXPAGGlcLIuqpZSJfBltgbvXpO7s3K31Tn+AlBLAwQUAAIACABpbVtPlBOzImkAAABuAAAAHAAAAHVuaXZlcnNhbC9sb2NhbF9zZXR0aW5ncy54bWwNzDEOgzAMQNGdU1jeKe3WgcDGVpbSA1jERZEcG5GA4PZk+8PTb/szChy8pWDq8PV4IrDO5oMuDn/TUL8RUib1JKbsUA2h76pWbCb5cs4FJliFLt4mjiUyjxSLHHYRqOFTXv/AHpuuugFQSwMEFAACAAgACG1bT/AmCL9UDwAAmB8AABcAAAB1bml2ZXJzYWwvdW5pdmVyc2FsLnBuZ+1Xe1RS+b7fNQ9nysmmxkablBrvmjqlmVmmoFBjaY2VqVPmAyidoAQfqaiIqNPcOzYzqPM4B3ykTuOkkaIlAikClQVNKGQpDKIyhYiKQCoPBZEDnTtn3XXvWvese/92r7V/e+29P9/v7/v9/r7Pb06djHxvzeY1AAC8d+zo4VgAeKMRAFZPv/O248u9iCuujseqnNjIT4E20ZYpx8ub6EMnDgHAncq1S+ffcry/m3U0IQcANuQ671VjKFABAID8jh0+9HkBQjsq/g6Lxwtml/LfTdjcsfZH+NGO92NePjj4ydY3U1AvUja8FbPvQWvutjf3VT0qPfSo3DVjPO34Lw+3uX5DEu15c+pVsj6wWL1Am29pgZnPzBfeD1e0gdUGKgh+Wn9rupuX4+LY/3zKBwBQGhzg0ODgNQ+HRFtPklYDwPrtEasA4OpGhzLAw29iHOvLhzsc6+X/AdedIi0vCGBBfI9UUoBjKcZUgLc4yfZs+NfE/8e9VuAr8BX4CnwFvgJfga/AV+Ar8BX4CnwFvgJfgf8L+O4NjX/O6H3BmdzFCXraiP6Uk8e9/Vf/1wk/i7T8sg45yrH027uswni7RhcNtTXkgxbkJYQXzSa6iWVim0BAqdzQeGCMYx2E2czPBXmg5aXo5kpb33wDzDLIg3FIaVzLaAOMbRBRBfoGG79Wn55pmj+eZ+m4KVRBibgdEYoFhZ1Q+KhG+5R2XFtStw4AMoSs4lfCKSVk/mV02OWsiLDFLI1t9vfm3Q3d10TBHzQafQexLhnp07kAkJV0+Ld0cXX8UfvErszjrAuIVqpwihQeYDmbAbz+D0HYK/ObKjV92uMc2vxNWV7fdyHoLd8OyNw4Q6uAP/IKvtNpxdWsaREzFdEXEk5afVm6vLWTDopFwYCMsviIzJJp7tR/kl2N2Tp9HfYOjclRhz+ZcbmX/n4jC5ZiuCz2TPng6mdF64fr3f5CBwGsI6Sx5asDgjD01YFdFpm4OM8c728zjv60HVaU95gZXTynr287YJk4YDdO5UEtA7wCMHJ5Lr7eq5dB1BMUBH1PW7vywqyx3T5PoNxX2Hub9WOFGhpa0KMYziaw7uxjIwa7kUsvYVwWZ7YwRigBE5Pr2qppqmn0YLGkGPbXsiL3283F/E3WVVlJDye1lR7EkZyvPTg/Fp6yN5eY1PmgpT9ASNcvb3wrSURTP2680vngZ6aRzTNby1ZTbNNzt+a7RWqwYtfgZ0eSkOT97rfoB5OSMvRB5N1w/7TR4YjMdjK1ISaNt+tzzStwmDEHLSG3pA+ZMGxGX3i1DQp9iK2mza+nX2CKwl3v0TY28uoLWVG8lgm6oiBwbl0tpvyf8pxDShB/S7wV/7OpZxr/Re1MPCXhkXTyjZJXZXoOOBgRlLr1TCeulebHyhupiZJ+l5hfFPsLmXoBU4LhReK6LeCE95OkDQ69MX5xzSdIiEzmlgQ11C0YyKjzsBkNLs+HyoYYsmz/l38eBmRDhRc0aXqoJeDTuxUJuUbVAfYWjft0LOVI5MxwNkZA68rlnG2D6NBEr/Jm2hXGpzmYriDITA2KVymk2oO7oA943gXX3rvtR8d5pzBn4GquuOiNkW6M4GJ6+2jspKSkMpa+ZPYjeRCLf7rLbZhNTs29pL8srSrbu/b76kLGLcWG7iaELZFbKMD1/YIhsVWq4LW/MVSmjNTOPE7wR43p+mx6b9slk/X3uPybsELlKDpqOdFm/jf6BRZKiK2jdXX6Y+TyDnQdXX0/GGDpatx+1mhpNMSlEasibWjjVwwQpak3a9GWbWsvNqv1XmfsOpVdZWTVj01IP79brvGWoaLDuuTyFqpeIN5ZlU6v4Ok3PqBM4AUXG9pU+LNqghc3VGztoM7TJNQSMaqrqCFTqCLHyUM7RmsYmsfDg7iiJf3YdP455ghxwjWg8AIdqPZUeOOPcX5hkFza0JvgqSN+/oLDpDa4vzeBJKlTLCC/H+RpIvLxkWcP1OOSvbimF7AklCa5xhLC8KdI2LkF/eQwzWCdYK5ifhIY6Z69v0hsyoiOdN9MV6HiVt1uUv7sl3pdCoqOUvB8/Xy6tDLUidFoxDN5ujJoV95nYSE9eTACalq9Zb9cJKN6+OHqjedxm+V7J5PgaImJQ9ELO1i8G0z8F+yoyPqjVKrGMsmt9CM7/a8jodTX6CJvpcY/ns5809xTTsnZaSG3g/WLtQMDzkgbYLZ9iLajOrVwHf7RZEE4ZOyYb7P+aOLoJVHGcZYvhbcPtz0A+lOwt1RhlsqwCUnNoPV/HS6zhu4A7uKEv4MhSkjWNPQCs+8G1WXZa30Y0X5arlUlesHaeJsacbXI6LuSvbZxrJdEyAiTt9qwuCI9JpNHwXD6ix8tXByfqbOERPYzc/IshnKK1UOL45pf2H49Uveh0XZXTyw2GcDEBBM+dPfzNJDldjcSVKnpJZDlo90VM9WzlwcL6jj8a9si2rHRpLzDyc+2JcqnPH3+XUMN1swzf2lFhrT27nS1/la6/MFw7MBZSkxCUob2bjVNc8QLxs9BRn7mNfYiyXpgefSSFuN1RkLGiH0iBJArtI+GovgQKUM1fHcmW+JL+YgnQglv4CzuL2Z7usT0QYCVQaLR48zuWm703JBh1wlhASb11KBBDIoW7j23209qwtJ1UULJJawXTPu45VEkasmT4FSR/GXCc/Vp2LEBinJvsoCox1EC2b6E4bk5CHtUpuKipy2nmnn9JuOMU6XWlJRdW3Z9Bl6H2nmVTN/0l2vxlPC3EusERpwrfQ1Htogsq2zfg0hsa/VideI4O9x/5HDWvYy1wuV6JV9zjqhY1c1MbtFWyLlMmT4VFhUvnqONXtqtQMQeaML5gAmmPGH24mWJYZbeTpftTWoO72zWhWo6JdeIUe/do0EsPxNChOsTI+4PUK31xad4JBZzyZNeWvUfEaAg6CG5Q0MzRr+xB8d7rkkOPEmm97iaqtLV0OfNdBDEYPZqMDLW6Y9q9QJi+/xNdI+4Hk4OS8cv1o3qZsAd+WRKb3aDSOQsKIlW4jXiwoNgouCpZAzRcYF5UlwDLTbhghzh09f0sQF7VeKIlwCm6Dhv7nQFNyw/CBPwlOw2t+uTJwWJhZAo92NKbbGc3h/EF2ITXRK6zlT1oTwPJfFZ/QiM5d1Xhauvm5tF7FkFIxmJtOy926mnC7PzuCzVIsERK0LN4x/wV1ma+m0RX95kKAQ0SD+Yqwu1VLD6yC1Oo6BPgGBWcK0jE5pEM+4vot7I0vBd1Ogm5OJO49blx+mT2ZbiyWeQwuG9oYUc2tOqIxEOUc4IyoW70YMlXxXQ9lT333jVPc6lLGIthaeiS814qTquRdg5qHqqKbci7DpP/2auL1pNaMHxeyux+bkN672QQ/62aT1R7Rqw5jDNBs3g7B2OEzJks/sdFjG0TinRSLSz6tRT0S/R+YcpuiogY3T/g/HN7W8PabHy7n741wLfLYJST3t9pue+dHGQ9TSHFl+aFDYAqW9LOA5PTVNU1vzjpESNxYLTDc3EBIPxi1A7n6jvJQciyEKl0yG7Rx2ZcGxKEynrrthSHfhw8iRs8bdoHYJoHGLHI/AqYlzZ0OV7ULpCwP1h1Jp3jfs+nLD1zuvjU2UrHXmimkbfr/SSevxqZHCRu5FOyzlzxRuL2Yb7RTRF+9Y2Ts2g0LfhC621fZbGEZZ6wkDnXSk+8pnHOylXupqMYirxohmvWnhGMiOd0aOY0hysy1faULy0YUElZXbgYrK3lC/snOjL84dHmvoKPKVTrRoDtivQkfZGT11PGFicE/oriGqIooswN/6bdYIhRbCtD7dDZ3M9Y9bIHeVOuZ0vyrgn8MwslXq/45A4sHY2gk0SGM221/7nyDChLZCfZnu3o4TOAvjwYn8BLFaSkh6SOt6f60GCNZrYTY13SLCcTXtsOTsPQjZVYHOKPkIRtSor2pid7lozhvKTl8Ex/FfDGGadVbSwZnHhybm6ssbZULjcjGgSK2Sp1UySgC6vg0cyUXjLNHh/ks4Z/fE9NpM8Opx+JeeEnzQm0f727lobVGII5Kpiv5eUTxSou/OUbIcX3KBCvqU9rfVCOF1izPOr3H1Jm/6QwAMr+DdbF4at57iNf/wYsI9vbT2jqGz4EZyR06NvsVVzNnTn1+53/zW1lTmc4f+cb/P+SjV8p2MTgtLntHP8QeHcN1poiUZTsCC7OHNJiYfn5LEpbT6UJjKo3c0I2ZOkgzqMDJ/tEhN1U/Iss+UZhZtrrhYXTejq8scCJmJEbP2yqW44xuEfNd3zH+nPad6mZ+QS+OgAocRrnCwDY+IOvKR4v0NLz3SUfJ84df8zbEhpUv5U0EIfyW1cWO8yj266cjulsblYh+3yycmtVXa4zUrkPnHWrEEsZGJhENczhLNvlj5SXXM0IAa8iFy4NoPzDD8Y5c/JNdv0JSWWg2NVgj3m/VbiTJfBV3fzCkPXh9JUvu7Y+hwSENCer9KZvvdobBSpRh34jw7XcKXwSOdyRC4V8USPpvApC3IWz6Zl+xe9WPvcZZYf+nVXu0yvDDYeh9syysVnKRZu/ZDc2qpz8HMLeO0yUdsSnd4CDii0+kSAzI6z9F9YEMCKzRO1+sp+GaFFwAvZwRAJoKY7U18VpHr3jkjn8ievOzufsqrXLZezsePY3m+sJIjWN35YNO4DwpvaFVXpzaipcJDlqeFQT0DleZ1m23LE+RBjIPN3t1L5x44O/uGkst4Rp2+lDFYtjkhnNtrbwijQC3lfODr87/4Lv76xJvbSpLpGpSgvrG3Dz+Qg3YzvZoQxtCpFrei/8zIquvug9y4Wuaea0sKJpT/Yxx6FTnR9bXk40h2+uWR7ewCjnxat9JI5yLY5h4jifw4RA2sRJTYjm4IsXpTlW4fAjN0AIPX5k/W6R5Ph3L/5huDAppu3i7QMaT2RRSOHbbwNAK0tsJCqsLZAViAa2ntOXzKFqtcPqnL51z1OFD2NSDEtfzyoKJEoKoq1GCQh7/GIPJNny62WKapXA1leD8aZ6EXkx7rZsxblHXH19s1PrnsQJ92Gj/YNuM3fvNvKA9HwjlRADy9pVIiSBGtjgNKyeRpoKduyIOpZmH8hthtkNwr6UicrBdBIa1rujghhONGxq27+vLfxfER7z9yT5/a5C9fAWNOhSABIRr5FjT+aiZk+TUf2zLegKX9cZo2AKom65/GqrNfTJ/H/P+Wez8+3u8Gxt3b8lP4J4LyOHTl5uO3Tc1f+DlBLAwQUAAIACAAIbVtPl57bO0sAAABqAAAAGwAAAHVuaXZlcnNhbC91bml2ZXJzYWwucG5nLnhtbLOxr8jNUShLLSrOzM+zVTLUM1Cyt+PlsikoSi3LTC1XqACKAQUhQEmhEsg1QnDLM1NKMmyVLA3MEWIZqZnpGSW2SmYWBnBBfaCRAFBLAQIAABQAAgAIAHA4Fk82YVgCRwMAAOEJAAAUAAAAAAAAAAEAAAAAAAAAAAB1bml2ZXJzYWwvcGxheWVyLnhtbFBLAQIAABQAAgAIAGltW09xyQeiYAYAAH0VAAAdAAAAAAAAAAEAAAAAAHkDAAB1bml2ZXJzYWwvY29tbW9uX21lc3NhZ2VzLmxuZ1BLAQIAABQAAgAIAGltW08VHmAbowAAAH8BAAAuAAAAAAAAAAEAAAAAABQKAAB1bml2ZXJzYWwvcGxheWJhY2tfYW5kX25hdmlnYXRpb25fc2V0dGluZ3MueG1sUEsBAgAAFAACAAgAaW1bT4OuCHcRBAAAXREAACcAAAAAAAAAAQAAAAAAAwsAAHVuaXZlcnNhbC9mbGFzaF9wdWJsaXNoaW5nX3NldHRpbmdzLnhtbFBLAQIAABQAAgAIAGltW08+Xy+kcwMAAP4LAAAhAAAAAAAAAAEAAAAAAFkPAAB1bml2ZXJzYWwvZmxhc2hfc2tpbl9zZXR0aW5ncy54bWxQSwECAAAUAAIACABpbVtP855u8g0EAADnEAAAJgAAAAAAAAABAAAAAAALEwAAdW5pdmVyc2FsL2h0bWxfcHVibGlzaGluZ19zZXR0aW5ncy54bWxQSwECAAAUAAIACABpbVtPjFjtjbgBAABtBgAAHwAAAAAAAAABAAAAAABcFwAAdW5pdmVyc2FsL2h0bWxfc2tpbl9zZXR0aW5ncy5qc1BLAQIAABQAAgAIAGltW0+UE7MiaQAAAG4AAAAcAAAAAAAAAAEAAAAAAFEZAAB1bml2ZXJzYWwvbG9jYWxfc2V0dGluZ3MueG1sUEsBAgAAFAACAAgACG1bT/AmCL9UDwAAmB8AABcAAAAAAAAAAAAAAAAA9BkAAHVuaXZlcnNhbC91bml2ZXJzYWwucG5nUEsBAgAAFAACAAgACG1bT5ee2ztLAAAAagAAABsAAAAAAAAAAQAAAAAAfSkAAHVuaXZlcnNhbC91bml2ZXJzYWwucG5nLnhtbFBLBQYAAAAACgAKAAYDAAABKgAAAAA="/>
  <p:tag name="ISPRING_UUID" val="{9093128F-37C2-4B49-83CC-AFD6B22F9931}"/>
  <p:tag name="ISPRING_RESOURCE_FOLDER" val="E:\Anton\01 kik\Lerneinheiten\Energie\Modul En1 BLACKOUT\xPräsis\ENERGIE_Modul_1_BLACKOUT_SekII\"/>
  <p:tag name="ISPRING_PRESENTATION_PATH" val="E:\Anton\01 kik\Lerneinheiten\Energie\Modul En1 BLACKOUT\xPräsis\ENERGIE_Modul_1_BLACKOUT_SekII.pptx"/>
  <p:tag name="ISPRING_SCREEN_RECS_UPDATED" val="E:\Anton\01 kik\Lerneinheiten\Energie\Modul En1 BLACKOUT\xPräsis\ENERGIE_Modul_1_BLACKOUT_SekII\"/>
  <p:tag name="ISPRING_SCORM_RATE_QUIZZES" val="1"/>
  <p:tag name="ISPRING_SCORM_PASSING_SCORE" val="80.000000"/>
  <p:tag name="ISPRING_ULTRA_SCORM_COURCE_TITLE" val="ENERGIE_Modul_1_BLACKOUT_SekII_23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TRUE&quot;,&quot;language&quot;:&quot;D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0&quot;,&quot;onlineDestinationUrl&quot;:&quot;https://kikcom-lernzenter-3.ispringlearn.com&quot;,&quot;uploadSources&quot;:true},&quot;cloudSettings&quot;:{&quot;onlineDestinationFolderId&quot;:&quot;1&quot;},&quot;publishDestination&quot;:&quot;ISPRING_STUDIO&quot;,&quot;wordSettings&quot;:{&quot;printCopies&quot;:1},&quot;studioSettings&quot;:{&quot;onlineDestinationPath&quot;:&quot;Lerninhalte/kiknet Projekte 23/Energie&quot;,&quot;onlineDestinationFolderId&quot;:&quot;88c9db8f-e795-11ed-a07e-7659a1cb931d&quot;,&quot;onlineDestinationUrl&quot;:&quot;kiknet.ispring.com&quot;,&quot;uploadSources&quot;:true}}"/>
  <p:tag name="ISPRING_PRESENTATION_TITLE" val="ENERGIE_Modul_1_BLACKOUT_SekII_2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4D3DE15-99B8-4184-A85C-3D1C7DB7E67E}:25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05CE553-5CCC-41E8-AC7E-5F87315CFCDF}:25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F330AB6-7BF7-41C8-8F99-C3CBD8735852}:25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154C641-CA32-48BA-9974-9A0DAE470EE7}:26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0072FD9-2E09-47FC-B8CD-77FE059FA126}:25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ED3D655-4BD8-4D54-A2D8-4C2FF11F2966}:26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227BECE-CA2A-4430-9533-9E0EBB3D65C0}:263"/>
</p:tagLst>
</file>

<file path=ppt/theme/theme1.xml><?xml version="1.0" encoding="utf-8"?>
<a:theme xmlns:a="http://schemas.openxmlformats.org/drawingml/2006/main" name="Segment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296</Words>
  <Application>Microsoft Office PowerPoint</Application>
  <PresentationFormat>Breitbild</PresentationFormat>
  <Paragraphs>56</Paragraphs>
  <Slides>7</Slides>
  <Notes>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3" baseType="lpstr">
      <vt:lpstr>Arial</vt:lpstr>
      <vt:lpstr>Calibri</vt:lpstr>
      <vt:lpstr>Century Gothic</vt:lpstr>
      <vt:lpstr>Symbol</vt:lpstr>
      <vt:lpstr>Wingdings 3</vt:lpstr>
      <vt:lpstr>Segment</vt:lpstr>
      <vt:lpstr>Energieversorgung</vt:lpstr>
      <vt:lpstr>BLACKOUT</vt:lpstr>
      <vt:lpstr>BLACKOUT</vt:lpstr>
      <vt:lpstr>BLACKOUT</vt:lpstr>
      <vt:lpstr>BLACKOUT</vt:lpstr>
      <vt:lpstr>VORTRAG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ENERGIE_Modul_1_BLACKOUT_SekII_23</dc:title>
  <dc:creator>Anton Wagner</dc:creator>
  <cp:lastModifiedBy>Anton Wagner</cp:lastModifiedBy>
  <cp:revision>50</cp:revision>
  <dcterms:created xsi:type="dcterms:W3CDTF">2019-07-04T11:08:28Z</dcterms:created>
  <dcterms:modified xsi:type="dcterms:W3CDTF">2023-05-01T13:59:33Z</dcterms:modified>
</cp:coreProperties>
</file>